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73" r:id="rId7"/>
    <p:sldId id="274" r:id="rId8"/>
    <p:sldId id="272" r:id="rId9"/>
    <p:sldId id="263" r:id="rId10"/>
    <p:sldId id="264" r:id="rId11"/>
    <p:sldId id="270" r:id="rId12"/>
    <p:sldId id="271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swald" pitchFamily="2" charset="0"/>
      <p:regular r:id="rId24"/>
      <p:bold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Raleway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35" roundtripDataSignature="AMtx7mi9iC3LbsWd1uSbI7hgmgcEWAic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990D30-99A1-4FD3-93FC-DF02425DDC74}" v="507" dt="2022-11-29T06:46:42.803"/>
    <p1510:client id="{8AFDC4AB-FCDB-53E9-95D1-F9035E106AC7}" v="2883" dt="2022-11-29T11:04:01.0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4377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408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5236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032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62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4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0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5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71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241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054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5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62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3.pn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0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4" descr="Shape, rectangle&#10;&#10;Description automatically generated">
            <a:extLst>
              <a:ext uri="{FF2B5EF4-FFF2-40B4-BE49-F238E27FC236}">
                <a16:creationId xmlns:a16="http://schemas.microsoft.com/office/drawing/2014/main" id="{F88775B6-0CCE-4992-ABCD-6174B0944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5" y="4730"/>
            <a:ext cx="12202509" cy="6848540"/>
          </a:xfrm>
          <a:prstGeom prst="rect">
            <a:avLst/>
          </a:prstGeom>
        </p:spPr>
      </p:pic>
      <p:pic>
        <p:nvPicPr>
          <p:cNvPr id="12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88778B79-A73C-8944-5840-378087AFE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952" y="6718"/>
            <a:ext cx="3229303" cy="4545426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608D59D8-C2EA-E4A0-7C00-493418BC4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088" y="3377381"/>
            <a:ext cx="5883165" cy="3519102"/>
          </a:xfrm>
          <a:prstGeom prst="rect">
            <a:avLst/>
          </a:prstGeom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55156" y="3020573"/>
            <a:ext cx="3881682" cy="816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6;p9">
            <a:extLst>
              <a:ext uri="{FF2B5EF4-FFF2-40B4-BE49-F238E27FC236}">
                <a16:creationId xmlns:a16="http://schemas.microsoft.com/office/drawing/2014/main" id="{26184FD1-59B5-9B79-5EAB-991981320E3A}"/>
              </a:ext>
            </a:extLst>
          </p:cNvPr>
          <p:cNvSpPr/>
          <p:nvPr/>
        </p:nvSpPr>
        <p:spPr>
          <a:xfrm>
            <a:off x="-819" y="-2355"/>
            <a:ext cx="1975692" cy="6862710"/>
          </a:xfrm>
          <a:prstGeom prst="rect">
            <a:avLst/>
          </a:prstGeom>
          <a:solidFill>
            <a:srgbClr val="004B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E6276C2-C5DF-5A73-CEB1-AF7FD6419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262" y="1087333"/>
            <a:ext cx="5403456" cy="5481855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ED7E381-5F6A-F133-0F18-798AD3010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89" y="2821274"/>
            <a:ext cx="1218419" cy="1227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26CE7A-4D7F-502D-07B6-DE1D28154C56}"/>
              </a:ext>
            </a:extLst>
          </p:cNvPr>
          <p:cNvSpPr txBox="1"/>
          <p:nvPr/>
        </p:nvSpPr>
        <p:spPr>
          <a:xfrm>
            <a:off x="2161082" y="212360"/>
            <a:ext cx="779488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b="1" dirty="0">
                <a:solidFill>
                  <a:srgbClr val="0060FF"/>
                </a:solidFill>
                <a:latin typeface="Poppins"/>
              </a:rPr>
              <a:t>Diagrama de Classe (API)</a:t>
            </a:r>
            <a:endParaRPr lang="en-US" sz="4400" dirty="0">
              <a:latin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E6276C2-C5DF-5A73-CEB1-AF7FD6419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018" r="12000"/>
          <a:stretch/>
        </p:blipFill>
        <p:spPr>
          <a:xfrm>
            <a:off x="2708672" y="1618984"/>
            <a:ext cx="8745436" cy="4435914"/>
          </a:xfrm>
          <a:prstGeom prst="rect">
            <a:avLst/>
          </a:prstGeom>
        </p:spPr>
      </p:pic>
      <p:sp>
        <p:nvSpPr>
          <p:cNvPr id="3" name="Google Shape;196;p9">
            <a:extLst>
              <a:ext uri="{FF2B5EF4-FFF2-40B4-BE49-F238E27FC236}">
                <a16:creationId xmlns:a16="http://schemas.microsoft.com/office/drawing/2014/main" id="{0AEEA57B-A6F4-84C8-8FB0-09A946F6375A}"/>
              </a:ext>
            </a:extLst>
          </p:cNvPr>
          <p:cNvSpPr/>
          <p:nvPr/>
        </p:nvSpPr>
        <p:spPr>
          <a:xfrm>
            <a:off x="-819" y="-2355"/>
            <a:ext cx="1975692" cy="6862710"/>
          </a:xfrm>
          <a:prstGeom prst="rect">
            <a:avLst/>
          </a:prstGeom>
          <a:solidFill>
            <a:srgbClr val="004B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3ED1230-6D83-094B-28E1-7405315D3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89" y="2821274"/>
            <a:ext cx="1218419" cy="1227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40B6D6-046F-9345-3B83-B7CCECB71B8B}"/>
              </a:ext>
            </a:extLst>
          </p:cNvPr>
          <p:cNvSpPr txBox="1"/>
          <p:nvPr/>
        </p:nvSpPr>
        <p:spPr>
          <a:xfrm>
            <a:off x="2161082" y="212360"/>
            <a:ext cx="779488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b="1" dirty="0">
                <a:solidFill>
                  <a:srgbClr val="0060FF"/>
                </a:solidFill>
                <a:latin typeface="Poppins"/>
              </a:rPr>
              <a:t>Diagrama de Classe (API)</a:t>
            </a:r>
            <a:endParaRPr lang="en-US" sz="4400" dirty="0"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0029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E6276C2-C5DF-5A73-CEB1-AF7FD6419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22" b="49015"/>
          <a:stretch/>
        </p:blipFill>
        <p:spPr>
          <a:xfrm>
            <a:off x="3110374" y="1338204"/>
            <a:ext cx="7721052" cy="5153854"/>
          </a:xfrm>
          <a:prstGeom prst="rect">
            <a:avLst/>
          </a:prstGeom>
        </p:spPr>
      </p:pic>
      <p:sp>
        <p:nvSpPr>
          <p:cNvPr id="3" name="Google Shape;196;p9">
            <a:extLst>
              <a:ext uri="{FF2B5EF4-FFF2-40B4-BE49-F238E27FC236}">
                <a16:creationId xmlns:a16="http://schemas.microsoft.com/office/drawing/2014/main" id="{A072631D-F6EC-9F29-4B27-5143B5116538}"/>
              </a:ext>
            </a:extLst>
          </p:cNvPr>
          <p:cNvSpPr/>
          <p:nvPr/>
        </p:nvSpPr>
        <p:spPr>
          <a:xfrm>
            <a:off x="-819" y="-2355"/>
            <a:ext cx="1975692" cy="6862710"/>
          </a:xfrm>
          <a:prstGeom prst="rect">
            <a:avLst/>
          </a:prstGeom>
          <a:solidFill>
            <a:srgbClr val="004B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508391F-5BFF-2614-9DC6-2385276FA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89" y="2821274"/>
            <a:ext cx="1218419" cy="1227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1DD6A8-9B6C-0735-9573-98EBEE1AD197}"/>
              </a:ext>
            </a:extLst>
          </p:cNvPr>
          <p:cNvSpPr txBox="1"/>
          <p:nvPr/>
        </p:nvSpPr>
        <p:spPr>
          <a:xfrm>
            <a:off x="2161082" y="212360"/>
            <a:ext cx="779488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b="1" dirty="0">
                <a:solidFill>
                  <a:srgbClr val="0060FF"/>
                </a:solidFill>
                <a:latin typeface="Poppins"/>
              </a:rPr>
              <a:t>Diagrama de Classe (API)</a:t>
            </a:r>
            <a:endParaRPr lang="en-US" sz="4400" dirty="0"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63013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Shape, rectangle&#10;&#10;Description automatically generated">
            <a:extLst>
              <a:ext uri="{FF2B5EF4-FFF2-40B4-BE49-F238E27FC236}">
                <a16:creationId xmlns:a16="http://schemas.microsoft.com/office/drawing/2014/main" id="{D425FD47-5D95-A4EC-3D8C-6A2E99BBB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5" y="4730"/>
            <a:ext cx="12202509" cy="6848540"/>
          </a:xfrm>
          <a:prstGeom prst="rect">
            <a:avLst/>
          </a:prstGeom>
        </p:spPr>
      </p:pic>
      <p:pic>
        <p:nvPicPr>
          <p:cNvPr id="12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100A0E44-5C32-F249-699A-D1141F881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952" y="6718"/>
            <a:ext cx="3229303" cy="4545426"/>
          </a:xfrm>
          <a:prstGeom prst="rect">
            <a:avLst/>
          </a:prstGeom>
        </p:spPr>
      </p:pic>
      <p:pic>
        <p:nvPicPr>
          <p:cNvPr id="13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1F6B32BC-8DC4-5B35-97F2-5033378E6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088" y="3377381"/>
            <a:ext cx="5883165" cy="3519102"/>
          </a:xfrm>
          <a:prstGeom prst="rect">
            <a:avLst/>
          </a:prstGeom>
        </p:spPr>
      </p:pic>
      <p:sp>
        <p:nvSpPr>
          <p:cNvPr id="204" name="Google Shape;204;p10"/>
          <p:cNvSpPr txBox="1"/>
          <p:nvPr/>
        </p:nvSpPr>
        <p:spPr>
          <a:xfrm>
            <a:off x="3566378" y="3440646"/>
            <a:ext cx="504664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400" b="1" dirty="0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Site Institucional</a:t>
            </a:r>
            <a:endParaRPr lang="en-US" sz="4400" b="1">
              <a:solidFill>
                <a:schemeClr val="lt1"/>
              </a:solidFill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3DB102BD-4CB1-881B-B199-6D5BEF2E5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8718" y="1784766"/>
            <a:ext cx="1589582" cy="158958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EA6AD02-51A2-686B-C2ED-7CF6B5F00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8108" y="5244839"/>
            <a:ext cx="2590800" cy="590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Shape, rectangle&#10;&#10;Description automatically generated">
            <a:extLst>
              <a:ext uri="{FF2B5EF4-FFF2-40B4-BE49-F238E27FC236}">
                <a16:creationId xmlns:a16="http://schemas.microsoft.com/office/drawing/2014/main" id="{3EAA9BB2-0457-871F-677A-D6B568DAF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5" y="4730"/>
            <a:ext cx="12202509" cy="6848540"/>
          </a:xfrm>
          <a:prstGeom prst="rect">
            <a:avLst/>
          </a:prstGeom>
        </p:spPr>
      </p:pic>
      <p:pic>
        <p:nvPicPr>
          <p:cNvPr id="7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084FAF18-3A62-93DB-5974-0BC69FBBF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952" y="6718"/>
            <a:ext cx="3229303" cy="4545426"/>
          </a:xfrm>
          <a:prstGeom prst="rect">
            <a:avLst/>
          </a:prstGeom>
        </p:spPr>
      </p:pic>
      <p:pic>
        <p:nvPicPr>
          <p:cNvPr id="9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27E1CBC8-3A54-12EF-2EDD-1BA63C853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088" y="3377381"/>
            <a:ext cx="5883165" cy="3519102"/>
          </a:xfrm>
          <a:prstGeom prst="rect">
            <a:avLst/>
          </a:prstGeom>
        </p:spPr>
      </p:pic>
      <p:sp>
        <p:nvSpPr>
          <p:cNvPr id="212" name="Google Shape;212;p11"/>
          <p:cNvSpPr txBox="1"/>
          <p:nvPr/>
        </p:nvSpPr>
        <p:spPr>
          <a:xfrm>
            <a:off x="3559484" y="3428154"/>
            <a:ext cx="5073029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Bot</a:t>
            </a:r>
            <a:r>
              <a:rPr lang="pt-BR" sz="44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da Aplicação</a:t>
            </a:r>
            <a:endParaRPr lang="en-US" sz="4400" b="1">
              <a:solidFill>
                <a:schemeClr val="lt1"/>
              </a:solidFill>
            </a:endParaRPr>
          </a:p>
        </p:txBody>
      </p:sp>
      <p:pic>
        <p:nvPicPr>
          <p:cNvPr id="214" name="Google Shape;214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44778" y="1525713"/>
            <a:ext cx="1902441" cy="190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F935E22-4051-96C6-DD62-6DEBD2C64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600" y="5244840"/>
            <a:ext cx="2590800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4" descr="Shape, rectangle&#10;&#10;Description automatically generated">
            <a:extLst>
              <a:ext uri="{FF2B5EF4-FFF2-40B4-BE49-F238E27FC236}">
                <a16:creationId xmlns:a16="http://schemas.microsoft.com/office/drawing/2014/main" id="{BD261EAE-31B4-99EB-B0A1-25D42D3C2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5" y="4730"/>
            <a:ext cx="12202509" cy="6848540"/>
          </a:xfrm>
          <a:prstGeom prst="rect">
            <a:avLst/>
          </a:prstGeom>
        </p:spPr>
      </p:pic>
      <p:pic>
        <p:nvPicPr>
          <p:cNvPr id="10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5FF1FCF3-91E8-2790-F64A-8F8499A6D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952" y="6718"/>
            <a:ext cx="3229303" cy="4545426"/>
          </a:xfrm>
          <a:prstGeom prst="rect">
            <a:avLst/>
          </a:prstGeom>
        </p:spPr>
      </p:pic>
      <p:pic>
        <p:nvPicPr>
          <p:cNvPr id="12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C0929872-969F-7D98-CEC9-003187D0C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088" y="3377381"/>
            <a:ext cx="5883165" cy="3519102"/>
          </a:xfrm>
          <a:prstGeom prst="rect">
            <a:avLst/>
          </a:prstGeom>
        </p:spPr>
      </p:pic>
      <p:sp>
        <p:nvSpPr>
          <p:cNvPr id="220" name="Google Shape;220;p12"/>
          <p:cNvSpPr txBox="1"/>
          <p:nvPr/>
        </p:nvSpPr>
        <p:spPr>
          <a:xfrm>
            <a:off x="2645024" y="3430413"/>
            <a:ext cx="690194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Expandindo a Clientela</a:t>
            </a:r>
            <a:endParaRPr lang="en-US" sz="4400" b="1">
              <a:solidFill>
                <a:schemeClr val="lt1"/>
              </a:solidFill>
            </a:endParaRPr>
          </a:p>
        </p:txBody>
      </p:sp>
      <p:pic>
        <p:nvPicPr>
          <p:cNvPr id="221" name="Google Shape;221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96805" y="5232583"/>
            <a:ext cx="2585899" cy="589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30365" y="1711636"/>
            <a:ext cx="1718776" cy="178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4;p14">
            <a:extLst>
              <a:ext uri="{FF2B5EF4-FFF2-40B4-BE49-F238E27FC236}">
                <a16:creationId xmlns:a16="http://schemas.microsoft.com/office/drawing/2014/main" id="{5EDF350A-0BDF-9488-D287-7AB76DDCF7E4}"/>
              </a:ext>
            </a:extLst>
          </p:cNvPr>
          <p:cNvSpPr/>
          <p:nvPr/>
        </p:nvSpPr>
        <p:spPr>
          <a:xfrm>
            <a:off x="10240811" y="-15083"/>
            <a:ext cx="1949058" cy="6877559"/>
          </a:xfrm>
          <a:prstGeom prst="rect">
            <a:avLst/>
          </a:prstGeom>
          <a:solidFill>
            <a:srgbClr val="004B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3"/>
          <p:cNvSpPr txBox="1"/>
          <p:nvPr/>
        </p:nvSpPr>
        <p:spPr>
          <a:xfrm>
            <a:off x="641905" y="648481"/>
            <a:ext cx="522062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Aprendizados</a:t>
            </a:r>
            <a:endParaRPr lang="en-US" sz="4400" b="1"/>
          </a:p>
        </p:txBody>
      </p:sp>
      <p:pic>
        <p:nvPicPr>
          <p:cNvPr id="230" name="Google Shape;23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3162" y="2752248"/>
            <a:ext cx="1329936" cy="134431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3"/>
          <p:cNvSpPr txBox="1"/>
          <p:nvPr/>
        </p:nvSpPr>
        <p:spPr>
          <a:xfrm>
            <a:off x="638051" y="1708333"/>
            <a:ext cx="5949577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0060FF"/>
              </a:solidFill>
              <a:latin typeface="Poppins"/>
              <a:ea typeface="Poppins"/>
              <a:cs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60FF"/>
              </a:buClr>
              <a:buSzPts val="1200"/>
              <a:buFont typeface="Arial"/>
              <a:buChar char="•"/>
            </a:pPr>
            <a:r>
              <a:rPr lang="pt-BR" sz="24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Trabalho em Equipe</a:t>
            </a:r>
            <a:endParaRPr sz="2400" dirty="0"/>
          </a:p>
          <a:p>
            <a:pPr marL="28575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2400" dirty="0">
              <a:solidFill>
                <a:srgbClr val="0060FF"/>
              </a:solidFill>
              <a:latin typeface="Poppins"/>
              <a:ea typeface="Poppins"/>
              <a:cs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60FF"/>
              </a:buClr>
              <a:buSzPts val="1200"/>
              <a:buFont typeface="Arial"/>
              <a:buChar char="•"/>
            </a:pPr>
            <a:r>
              <a:rPr lang="pt-BR" sz="24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Inovações</a:t>
            </a:r>
            <a:endParaRPr sz="2400" dirty="0"/>
          </a:p>
          <a:p>
            <a:pPr marL="28575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2400" dirty="0">
              <a:solidFill>
                <a:srgbClr val="0060FF"/>
              </a:solidFill>
              <a:latin typeface="Poppins"/>
              <a:ea typeface="Poppins"/>
              <a:cs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60FF"/>
              </a:buClr>
              <a:buSzPts val="1200"/>
              <a:buFont typeface="Arial"/>
              <a:buChar char="•"/>
            </a:pPr>
            <a:r>
              <a:rPr lang="pt-BR" sz="24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Novas Utilizações Técnicas</a:t>
            </a:r>
            <a:endParaRPr sz="2400" dirty="0"/>
          </a:p>
          <a:p>
            <a:pPr marL="28575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2400" dirty="0">
              <a:solidFill>
                <a:srgbClr val="0060FF"/>
              </a:solidFill>
              <a:latin typeface="Poppins"/>
              <a:ea typeface="Poppins"/>
              <a:cs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60FF"/>
              </a:buClr>
              <a:buSzPts val="1200"/>
              <a:buFont typeface="Arial"/>
              <a:buChar char="•"/>
            </a:pPr>
            <a:r>
              <a:rPr lang="pt-BR" sz="24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Gestão de Tempo</a:t>
            </a:r>
            <a:endParaRPr sz="2400" dirty="0"/>
          </a:p>
          <a:p>
            <a:pPr marL="28575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2400" dirty="0">
              <a:solidFill>
                <a:srgbClr val="0060FF"/>
              </a:solidFill>
              <a:latin typeface="Poppins"/>
              <a:ea typeface="Poppins"/>
              <a:cs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60FF"/>
              </a:buClr>
              <a:buSzPts val="1200"/>
              <a:buFont typeface="Arial"/>
              <a:buChar char="•"/>
            </a:pPr>
            <a:r>
              <a:rPr lang="pt-BR" sz="24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Controle Emocional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/>
          <p:nvPr/>
        </p:nvSpPr>
        <p:spPr>
          <a:xfrm>
            <a:off x="2539959" y="628765"/>
            <a:ext cx="506806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Agradecimentos</a:t>
            </a:r>
            <a:endParaRPr lang="en-US" sz="4400" b="1">
              <a:latin typeface="Poppins"/>
            </a:endParaRPr>
          </a:p>
        </p:txBody>
      </p:sp>
      <p:pic>
        <p:nvPicPr>
          <p:cNvPr id="238" name="Google Shape;23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7927" y="1846971"/>
            <a:ext cx="2661696" cy="60738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4"/>
          <p:cNvSpPr txBox="1"/>
          <p:nvPr/>
        </p:nvSpPr>
        <p:spPr>
          <a:xfrm>
            <a:off x="2577351" y="1863263"/>
            <a:ext cx="345182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Apoiadores da </a:t>
            </a:r>
            <a:endParaRPr lang="en-US" sz="3200">
              <a:latin typeface="Poppins"/>
            </a:endParaRPr>
          </a:p>
        </p:txBody>
      </p:sp>
      <p:pic>
        <p:nvPicPr>
          <p:cNvPr id="240" name="Google Shape;24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2653" y="3348654"/>
            <a:ext cx="2711058" cy="80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4" descr="Stefanini – Iniciativas tecnológicas durante a crise Covid-19 - Brassc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61378" y="3045899"/>
            <a:ext cx="3787001" cy="1178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36862" y="2853270"/>
            <a:ext cx="1541686" cy="154168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4"/>
          <p:cNvSpPr txBox="1"/>
          <p:nvPr/>
        </p:nvSpPr>
        <p:spPr>
          <a:xfrm>
            <a:off x="2577351" y="4977017"/>
            <a:ext cx="922280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Todos nós agradecemos a essas empresas por contribuírem com o nosso aprendizado e desenvolvimento</a:t>
            </a:r>
            <a:endParaRPr lang="en-US" sz="2400" dirty="0"/>
          </a:p>
        </p:txBody>
      </p:sp>
      <p:sp>
        <p:nvSpPr>
          <p:cNvPr id="244" name="Google Shape;244;p14"/>
          <p:cNvSpPr/>
          <p:nvPr/>
        </p:nvSpPr>
        <p:spPr>
          <a:xfrm>
            <a:off x="-14960" y="-2591"/>
            <a:ext cx="1949058" cy="6877559"/>
          </a:xfrm>
          <a:prstGeom prst="rect">
            <a:avLst/>
          </a:prstGeom>
          <a:solidFill>
            <a:srgbClr val="004B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5913" y="2665345"/>
            <a:ext cx="1541686" cy="1541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/>
        </p:nvSpPr>
        <p:spPr>
          <a:xfrm>
            <a:off x="446081" y="861363"/>
            <a:ext cx="61043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 b="1" i="0" u="none" strike="noStrike" cap="none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Overview </a:t>
            </a:r>
            <a:r>
              <a:rPr lang="pt-BR" sz="4400" b="1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do projeto</a:t>
            </a:r>
            <a:r>
              <a:rPr lang="pt-BR" sz="4400" b="1" i="0" u="none" strike="noStrike" cap="none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lang="en-US" sz="4400" b="1">
              <a:latin typeface="Poppins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446081" y="2483363"/>
            <a:ext cx="5359658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60FF"/>
              </a:buClr>
              <a:buSzPts val="1200"/>
              <a:buFont typeface="Arial"/>
              <a:buChar char="•"/>
            </a:pPr>
            <a:r>
              <a:rPr lang="pt-BR" sz="32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Contexto de Negócio</a:t>
            </a:r>
            <a:endParaRPr lang="en-US" sz="3200">
              <a:latin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060FF"/>
              </a:solidFill>
              <a:latin typeface="Poppins"/>
              <a:ea typeface="Poppins"/>
              <a:cs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60FF"/>
              </a:buClr>
              <a:buSzPts val="1200"/>
              <a:buFont typeface="Arial"/>
              <a:buChar char="•"/>
            </a:pPr>
            <a:r>
              <a:rPr lang="pt-BR" sz="32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Problemas Encontrados</a:t>
            </a:r>
            <a:endParaRPr sz="3200" dirty="0">
              <a:latin typeface="Poppins"/>
            </a:endParaRPr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045" y="6028436"/>
            <a:ext cx="2141173" cy="48085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/>
          <p:nvPr/>
        </p:nvSpPr>
        <p:spPr>
          <a:xfrm>
            <a:off x="7475121" y="-1451622"/>
            <a:ext cx="10584446" cy="10235696"/>
          </a:xfrm>
          <a:prstGeom prst="ellipse">
            <a:avLst/>
          </a:prstGeom>
          <a:solidFill>
            <a:srgbClr val="004B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6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60215" y="2582166"/>
            <a:ext cx="1708044" cy="1693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>
            <a:off x="-4465747" y="-991546"/>
            <a:ext cx="9175464" cy="8841093"/>
          </a:xfrm>
          <a:prstGeom prst="ellipse">
            <a:avLst/>
          </a:prstGeom>
          <a:solidFill>
            <a:srgbClr val="004B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6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5606762" y="665867"/>
            <a:ext cx="501387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Personas (</a:t>
            </a:r>
            <a:r>
              <a:rPr lang="pt-BR" sz="4400" b="1" dirty="0" err="1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Dev</a:t>
            </a:r>
            <a:r>
              <a:rPr lang="pt-BR" sz="4400" b="1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lang="en-US" sz="4400" b="1">
              <a:latin typeface="Poppins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5608382" y="2688730"/>
            <a:ext cx="5230262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0060FF"/>
              </a:buClr>
              <a:buSzPts val="1200"/>
              <a:buFont typeface="Arial"/>
              <a:buChar char="•"/>
            </a:pPr>
            <a:r>
              <a:rPr lang="pt-BR" sz="2000" dirty="0">
                <a:solidFill>
                  <a:srgbClr val="0060FF"/>
                </a:solidFill>
                <a:latin typeface="Poppins"/>
                <a:cs typeface="Poppins"/>
              </a:rPr>
              <a:t>Precisa da máquina em constante funcionamento.</a:t>
            </a:r>
          </a:p>
          <a:p>
            <a:pPr marL="28575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2000" dirty="0">
              <a:solidFill>
                <a:srgbClr val="0060FF"/>
              </a:solidFill>
              <a:latin typeface="Poppins"/>
              <a:ea typeface="Poppins"/>
              <a:cs typeface="Poppins"/>
            </a:endParaRPr>
          </a:p>
          <a:p>
            <a:pPr marL="285750" indent="-285750">
              <a:buClr>
                <a:srgbClr val="0060FF"/>
              </a:buClr>
              <a:buSzPts val="1200"/>
              <a:buFont typeface="Arial"/>
              <a:buChar char="•"/>
            </a:pPr>
            <a:r>
              <a:rPr lang="pt-BR" sz="2000" dirty="0">
                <a:solidFill>
                  <a:srgbClr val="0060FF"/>
                </a:solidFill>
                <a:latin typeface="Poppins"/>
                <a:cs typeface="Poppins"/>
                <a:sym typeface="Poppins"/>
              </a:rPr>
              <a:t>Tem um grande período de "</a:t>
            </a:r>
            <a:r>
              <a:rPr lang="pt-BR" sz="2000" dirty="0" err="1">
                <a:solidFill>
                  <a:srgbClr val="0060FF"/>
                </a:solidFill>
                <a:latin typeface="Poppins"/>
                <a:cs typeface="Poppins"/>
                <a:sym typeface="Poppins"/>
              </a:rPr>
              <a:t>Downtime</a:t>
            </a:r>
            <a:r>
              <a:rPr lang="pt-BR" sz="2000" dirty="0">
                <a:solidFill>
                  <a:srgbClr val="0060FF"/>
                </a:solidFill>
                <a:latin typeface="Poppins"/>
                <a:cs typeface="Poppins"/>
                <a:sym typeface="Poppins"/>
              </a:rPr>
              <a:t>" quando surge problemas na máquina.</a:t>
            </a:r>
            <a:endParaRPr lang="pt-BR" sz="2000" dirty="0">
              <a:solidFill>
                <a:srgbClr val="0060FF"/>
              </a:solidFill>
              <a:latin typeface="Poppins"/>
              <a:cs typeface="Poppins"/>
            </a:endParaRPr>
          </a:p>
          <a:p>
            <a:pPr marL="285750" indent="-285750">
              <a:buClr>
                <a:srgbClr val="0060FF"/>
              </a:buClr>
              <a:buSzPts val="1200"/>
              <a:buFont typeface="Arial"/>
              <a:buChar char="•"/>
            </a:pPr>
            <a:endParaRPr lang="pt-BR" sz="2000" dirty="0">
              <a:solidFill>
                <a:srgbClr val="0060FF"/>
              </a:solidFill>
              <a:latin typeface="Poppins"/>
              <a:cs typeface="Poppins"/>
            </a:endParaRPr>
          </a:p>
          <a:p>
            <a:pPr marL="285750" indent="-285750">
              <a:buClr>
                <a:srgbClr val="0060FF"/>
              </a:buClr>
              <a:buSzPts val="1200"/>
              <a:buFont typeface="Arial"/>
              <a:buChar char="•"/>
            </a:pPr>
            <a:r>
              <a:rPr lang="pt-BR" sz="2000" dirty="0">
                <a:solidFill>
                  <a:srgbClr val="0060FF"/>
                </a:solidFill>
                <a:latin typeface="Poppins"/>
                <a:cs typeface="Poppins"/>
              </a:rPr>
              <a:t>Não sabe quando possíveis problemas possam aparecer.</a:t>
            </a: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3283" y="6006618"/>
            <a:ext cx="2169929" cy="4664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5913A7-191D-817A-EB29-8B217CDBF19A}"/>
              </a:ext>
            </a:extLst>
          </p:cNvPr>
          <p:cNvSpPr txBox="1"/>
          <p:nvPr/>
        </p:nvSpPr>
        <p:spPr>
          <a:xfrm>
            <a:off x="5606521" y="1719042"/>
            <a:ext cx="53855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rgbClr val="0060FF"/>
                </a:solidFill>
                <a:latin typeface="Poppins"/>
              </a:rPr>
              <a:t>Dores e </a:t>
            </a:r>
            <a:r>
              <a:rPr lang="en-US" sz="3200" dirty="0" err="1">
                <a:solidFill>
                  <a:srgbClr val="0060FF"/>
                </a:solidFill>
                <a:latin typeface="Poppins"/>
              </a:rPr>
              <a:t>necessidades</a:t>
            </a:r>
            <a:r>
              <a:rPr lang="en-US" sz="3200" dirty="0">
                <a:solidFill>
                  <a:srgbClr val="0060FF"/>
                </a:solidFill>
                <a:latin typeface="Poppins"/>
              </a:rPr>
              <a:t>:</a:t>
            </a: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543406B9-82B6-BFC7-F5E1-112D031FB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991" y="2533650"/>
            <a:ext cx="2019300" cy="179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1;p4">
            <a:extLst>
              <a:ext uri="{FF2B5EF4-FFF2-40B4-BE49-F238E27FC236}">
                <a16:creationId xmlns:a16="http://schemas.microsoft.com/office/drawing/2014/main" id="{2C299D97-0DB7-DCCF-B126-EA5A464967B8}"/>
              </a:ext>
            </a:extLst>
          </p:cNvPr>
          <p:cNvSpPr/>
          <p:nvPr/>
        </p:nvSpPr>
        <p:spPr>
          <a:xfrm>
            <a:off x="7492388" y="-1521624"/>
            <a:ext cx="10509023" cy="10163574"/>
          </a:xfrm>
          <a:prstGeom prst="ellipse">
            <a:avLst/>
          </a:prstGeom>
          <a:solidFill>
            <a:srgbClr val="004B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6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637288" y="573174"/>
            <a:ext cx="585997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Personas (Suporte)</a:t>
            </a:r>
            <a:endParaRPr lang="en-US" sz="4400" b="1"/>
          </a:p>
        </p:txBody>
      </p:sp>
      <p:sp>
        <p:nvSpPr>
          <p:cNvPr id="113" name="Google Shape;113;p4"/>
          <p:cNvSpPr txBox="1"/>
          <p:nvPr/>
        </p:nvSpPr>
        <p:spPr>
          <a:xfrm>
            <a:off x="637504" y="2915473"/>
            <a:ext cx="4778367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0060FF"/>
              </a:buClr>
              <a:buSzPts val="1200"/>
              <a:buFont typeface="Arial"/>
              <a:buChar char="•"/>
            </a:pPr>
            <a:r>
              <a:rPr lang="pt-BR" sz="2400" dirty="0">
                <a:solidFill>
                  <a:srgbClr val="0060FF"/>
                </a:solidFill>
                <a:latin typeface="Poppins"/>
                <a:cs typeface="Poppins"/>
                <a:sym typeface="Poppins"/>
              </a:rPr>
              <a:t>Recebem os problemas sem muito direcionamento.</a:t>
            </a:r>
            <a:endParaRPr lang="en-US" sz="2400">
              <a:latin typeface="Poppins"/>
            </a:endParaRPr>
          </a:p>
          <a:p>
            <a:pPr marL="28575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2400" dirty="0">
              <a:solidFill>
                <a:srgbClr val="0060FF"/>
              </a:solidFill>
              <a:latin typeface="Poppins"/>
              <a:ea typeface="Poppins"/>
              <a:cs typeface="Poppins"/>
            </a:endParaRPr>
          </a:p>
          <a:p>
            <a:pPr marL="285750" indent="-285750">
              <a:buClr>
                <a:srgbClr val="0060FF"/>
              </a:buClr>
              <a:buSzPts val="1200"/>
              <a:buFont typeface="Arial"/>
              <a:buChar char="•"/>
            </a:pPr>
            <a:r>
              <a:rPr lang="pt-BR" sz="2400" dirty="0">
                <a:solidFill>
                  <a:srgbClr val="0060FF"/>
                </a:solidFill>
                <a:latin typeface="Poppins"/>
                <a:cs typeface="Poppins"/>
                <a:sym typeface="Poppins"/>
              </a:rPr>
              <a:t>Muitas vezes precisam fazer a análise completa para encontrar o problema.</a:t>
            </a:r>
            <a:endParaRPr sz="2400">
              <a:latin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3FB05-A614-D265-867E-DA6373A549AF}"/>
              </a:ext>
            </a:extLst>
          </p:cNvPr>
          <p:cNvSpPr txBox="1"/>
          <p:nvPr/>
        </p:nvSpPr>
        <p:spPr>
          <a:xfrm>
            <a:off x="643660" y="1632880"/>
            <a:ext cx="504260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rgbClr val="0060FF"/>
                </a:solidFill>
                <a:latin typeface="Poppins"/>
              </a:rPr>
              <a:t>Dores e </a:t>
            </a:r>
            <a:r>
              <a:rPr lang="en-US" sz="3200" dirty="0" err="1">
                <a:solidFill>
                  <a:srgbClr val="0060FF"/>
                </a:solidFill>
                <a:latin typeface="Poppins"/>
              </a:rPr>
              <a:t>necessidades</a:t>
            </a:r>
            <a:r>
              <a:rPr lang="en-US" sz="3200" dirty="0">
                <a:solidFill>
                  <a:srgbClr val="0060FF"/>
                </a:solidFill>
                <a:latin typeface="Poppins"/>
              </a:rPr>
              <a:t>: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63E3808F-5456-337A-50BB-EE1D97B19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938" y="2533650"/>
            <a:ext cx="1781175" cy="1790700"/>
          </a:xfrm>
          <a:prstGeom prst="rect">
            <a:avLst/>
          </a:prstGeom>
        </p:spPr>
      </p:pic>
      <p:pic>
        <p:nvPicPr>
          <p:cNvPr id="9" name="Google Shape;105;p3">
            <a:extLst>
              <a:ext uri="{FF2B5EF4-FFF2-40B4-BE49-F238E27FC236}">
                <a16:creationId xmlns:a16="http://schemas.microsoft.com/office/drawing/2014/main" id="{5F943DAA-BB4B-2A40-9EC4-4FA6D15DA42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249" y="6111722"/>
            <a:ext cx="2169929" cy="466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5">
            <a:extLst>
              <a:ext uri="{FF2B5EF4-FFF2-40B4-BE49-F238E27FC236}">
                <a16:creationId xmlns:a16="http://schemas.microsoft.com/office/drawing/2014/main" id="{CEEF900B-3A76-6D28-F125-E2017AFFECFC}"/>
              </a:ext>
            </a:extLst>
          </p:cNvPr>
          <p:cNvSpPr/>
          <p:nvPr/>
        </p:nvSpPr>
        <p:spPr>
          <a:xfrm>
            <a:off x="-5502743" y="-1514306"/>
            <a:ext cx="10232696" cy="9889401"/>
          </a:xfrm>
          <a:prstGeom prst="ellipse">
            <a:avLst/>
          </a:prstGeom>
          <a:solidFill>
            <a:srgbClr val="004B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6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 txBox="1"/>
          <p:nvPr/>
        </p:nvSpPr>
        <p:spPr>
          <a:xfrm>
            <a:off x="5657058" y="798276"/>
            <a:ext cx="420635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Visita Virtual</a:t>
            </a:r>
            <a:endParaRPr lang="en-US" sz="4400" b="1"/>
          </a:p>
        </p:txBody>
      </p:sp>
      <p:sp>
        <p:nvSpPr>
          <p:cNvPr id="125" name="Google Shape;125;p5"/>
          <p:cNvSpPr txBox="1"/>
          <p:nvPr/>
        </p:nvSpPr>
        <p:spPr>
          <a:xfrm>
            <a:off x="5657060" y="2311352"/>
            <a:ext cx="5634936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>
                <a:solidFill>
                  <a:srgbClr val="0060FF"/>
                </a:solidFill>
                <a:latin typeface="Poppins"/>
                <a:cs typeface="Poppins"/>
                <a:sym typeface="Poppins"/>
              </a:rPr>
              <a:t>Durante a visita realizada com a 'nome', mãe de Vittor Pavanelli, podemos confirmar o quanto esse grande período de "</a:t>
            </a:r>
            <a:r>
              <a:rPr lang="pt-BR" sz="2400" dirty="0" err="1">
                <a:solidFill>
                  <a:srgbClr val="0060FF"/>
                </a:solidFill>
                <a:latin typeface="Poppins"/>
                <a:cs typeface="Poppins"/>
                <a:sym typeface="Poppins"/>
              </a:rPr>
              <a:t>Downtime</a:t>
            </a:r>
            <a:r>
              <a:rPr lang="pt-BR" sz="2400" dirty="0">
                <a:solidFill>
                  <a:srgbClr val="0060FF"/>
                </a:solidFill>
                <a:latin typeface="Poppins"/>
                <a:cs typeface="Poppins"/>
                <a:sym typeface="Poppins"/>
              </a:rPr>
              <a:t>" </a:t>
            </a:r>
            <a:r>
              <a:rPr lang="pt-BR" sz="2400" dirty="0" err="1">
                <a:solidFill>
                  <a:srgbClr val="0060FF"/>
                </a:solidFill>
                <a:latin typeface="Poppins"/>
                <a:cs typeface="Poppins"/>
                <a:sym typeface="Poppins"/>
              </a:rPr>
              <a:t>prejúdica</a:t>
            </a:r>
            <a:r>
              <a:rPr lang="pt-BR" sz="2400" dirty="0">
                <a:solidFill>
                  <a:srgbClr val="0060FF"/>
                </a:solidFill>
                <a:latin typeface="Poppins"/>
                <a:cs typeface="Poppins"/>
                <a:sym typeface="Poppins"/>
              </a:rPr>
              <a:t> os desenvolvedores que dependem de suas máquinas.</a:t>
            </a:r>
            <a:endParaRPr lang="pt-BR" sz="2400" dirty="0">
              <a:solidFill>
                <a:srgbClr val="0060FF"/>
              </a:solidFill>
              <a:latin typeface="Poppins"/>
              <a:cs typeface="Poppins"/>
            </a:endParaRPr>
          </a:p>
        </p:txBody>
      </p:sp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19443CFD-E6E0-43CB-1FE0-B2666A0EA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35" y="2524125"/>
            <a:ext cx="1790700" cy="1809750"/>
          </a:xfrm>
          <a:prstGeom prst="rect">
            <a:avLst/>
          </a:prstGeom>
        </p:spPr>
      </p:pic>
      <p:pic>
        <p:nvPicPr>
          <p:cNvPr id="10" name="Google Shape;105;p3">
            <a:extLst>
              <a:ext uri="{FF2B5EF4-FFF2-40B4-BE49-F238E27FC236}">
                <a16:creationId xmlns:a16="http://schemas.microsoft.com/office/drawing/2014/main" id="{CDD188B3-84EA-CD86-07E4-803F14F5731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40772" y="6053107"/>
            <a:ext cx="2169929" cy="466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14">
            <a:extLst>
              <a:ext uri="{FF2B5EF4-FFF2-40B4-BE49-F238E27FC236}">
                <a16:creationId xmlns:a16="http://schemas.microsoft.com/office/drawing/2014/main" id="{40A8E28B-49A3-8379-2C30-6E119C215CA9}"/>
              </a:ext>
            </a:extLst>
          </p:cNvPr>
          <p:cNvSpPr txBox="1"/>
          <p:nvPr/>
        </p:nvSpPr>
        <p:spPr>
          <a:xfrm>
            <a:off x="10286299" y="6092958"/>
            <a:ext cx="1888659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 i="1" dirty="0">
                <a:solidFill>
                  <a:srgbClr val="0060FF"/>
                </a:solidFill>
                <a:latin typeface="Oswald"/>
              </a:rPr>
              <a:t>Systems</a:t>
            </a:r>
          </a:p>
        </p:txBody>
      </p:sp>
      <p:sp>
        <p:nvSpPr>
          <p:cNvPr id="26" name="CaixaDeTexto 15">
            <a:extLst>
              <a:ext uri="{FF2B5EF4-FFF2-40B4-BE49-F238E27FC236}">
                <a16:creationId xmlns:a16="http://schemas.microsoft.com/office/drawing/2014/main" id="{2C43107D-C9AA-8A71-3923-9B8C44AEB5D7}"/>
              </a:ext>
            </a:extLst>
          </p:cNvPr>
          <p:cNvSpPr txBox="1"/>
          <p:nvPr/>
        </p:nvSpPr>
        <p:spPr>
          <a:xfrm>
            <a:off x="1309" y="2024"/>
            <a:ext cx="1172116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 i="1" dirty="0">
                <a:solidFill>
                  <a:srgbClr val="0060FF"/>
                </a:solidFill>
                <a:latin typeface="Oswald"/>
                <a:cs typeface="Poppins"/>
              </a:rPr>
              <a:t>Hard</a:t>
            </a:r>
            <a:endParaRPr lang="pt-BR" sz="4400" i="1">
              <a:solidFill>
                <a:srgbClr val="0060FF"/>
              </a:solidFill>
              <a:latin typeface="Calibri"/>
              <a:cs typeface="Calibri"/>
            </a:endParaRPr>
          </a:p>
        </p:txBody>
      </p:sp>
      <p:pic>
        <p:nvPicPr>
          <p:cNvPr id="27" name="Imagem 4" descr="Ícone&#10;&#10;Descrição gerada automaticamente">
            <a:extLst>
              <a:ext uri="{FF2B5EF4-FFF2-40B4-BE49-F238E27FC236}">
                <a16:creationId xmlns:a16="http://schemas.microsoft.com/office/drawing/2014/main" id="{41110C01-1CD9-C72B-F776-E2A61B666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10" y="4303462"/>
            <a:ext cx="1057223" cy="1057223"/>
          </a:xfrm>
          <a:prstGeom prst="rect">
            <a:avLst/>
          </a:prstGeom>
        </p:spPr>
      </p:pic>
      <p:pic>
        <p:nvPicPr>
          <p:cNvPr id="28" name="Imagem 9" descr="Ícone&#10;&#10;Descrição gerada automaticamente">
            <a:extLst>
              <a:ext uri="{FF2B5EF4-FFF2-40B4-BE49-F238E27FC236}">
                <a16:creationId xmlns:a16="http://schemas.microsoft.com/office/drawing/2014/main" id="{633681B8-8909-9554-71D8-FAAA71B5D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303" y="4333956"/>
            <a:ext cx="963509" cy="963509"/>
          </a:xfrm>
          <a:prstGeom prst="rect">
            <a:avLst/>
          </a:prstGeom>
        </p:spPr>
      </p:pic>
      <p:pic>
        <p:nvPicPr>
          <p:cNvPr id="29" name="Imagem 18" descr="Ícone&#10;&#10;Descrição gerada automaticamente">
            <a:extLst>
              <a:ext uri="{FF2B5EF4-FFF2-40B4-BE49-F238E27FC236}">
                <a16:creationId xmlns:a16="http://schemas.microsoft.com/office/drawing/2014/main" id="{9A38C91C-DFC1-BA0B-BB61-8447D335C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664" y="1906265"/>
            <a:ext cx="1057223" cy="1057223"/>
          </a:xfrm>
          <a:prstGeom prst="rect">
            <a:avLst/>
          </a:prstGeom>
        </p:spPr>
      </p:pic>
      <p:pic>
        <p:nvPicPr>
          <p:cNvPr id="30" name="Imagem 22" descr="Ícone&#10;&#10;Descrição gerada automaticamente">
            <a:extLst>
              <a:ext uri="{FF2B5EF4-FFF2-40B4-BE49-F238E27FC236}">
                <a16:creationId xmlns:a16="http://schemas.microsoft.com/office/drawing/2014/main" id="{4F5D33E0-E43C-0B34-5BC2-F86158326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698" y="1809891"/>
            <a:ext cx="1143965" cy="1143965"/>
          </a:xfrm>
          <a:prstGeom prst="rect">
            <a:avLst/>
          </a:prstGeom>
        </p:spPr>
      </p:pic>
      <p:sp>
        <p:nvSpPr>
          <p:cNvPr id="32" name="TextBox 11">
            <a:extLst>
              <a:ext uri="{FF2B5EF4-FFF2-40B4-BE49-F238E27FC236}">
                <a16:creationId xmlns:a16="http://schemas.microsoft.com/office/drawing/2014/main" id="{1632ADA1-012F-4361-BDB4-CDA4FB11F680}"/>
              </a:ext>
            </a:extLst>
          </p:cNvPr>
          <p:cNvSpPr txBox="1"/>
          <p:nvPr/>
        </p:nvSpPr>
        <p:spPr>
          <a:xfrm>
            <a:off x="3542872" y="844114"/>
            <a:ext cx="510625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0060FF"/>
                </a:solidFill>
                <a:latin typeface="Raleway"/>
                <a:cs typeface="Calibri"/>
              </a:rPr>
              <a:t>DESENVOLVEDOR FREELANCER</a:t>
            </a:r>
            <a:endParaRPr lang="en-US" sz="2400" b="1">
              <a:solidFill>
                <a:srgbClr val="0060FF"/>
              </a:solidFill>
              <a:cs typeface="Calibri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CA2036E6-2172-AA4B-BF2F-BA6E8D325E9A}"/>
              </a:ext>
            </a:extLst>
          </p:cNvPr>
          <p:cNvSpPr txBox="1"/>
          <p:nvPr/>
        </p:nvSpPr>
        <p:spPr>
          <a:xfrm>
            <a:off x="305596" y="3103657"/>
            <a:ext cx="1700247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Configura a </a:t>
            </a:r>
            <a:r>
              <a:rPr lang="en-US" b="1" dirty="0">
                <a:solidFill>
                  <a:srgbClr val="0060FF"/>
                </a:solidFill>
                <a:latin typeface="Raleway"/>
                <a:cs typeface="Calibri"/>
              </a:rPr>
              <a:t>aplicação</a:t>
            </a:r>
            <a:endParaRPr lang="en-US" b="1">
              <a:solidFill>
                <a:srgbClr val="0060FF"/>
              </a:solidFill>
              <a:cs typeface="Calibri"/>
            </a:endParaRP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9EC9B97C-EAC4-C2D7-040F-375DFB73691C}"/>
              </a:ext>
            </a:extLst>
          </p:cNvPr>
          <p:cNvSpPr txBox="1"/>
          <p:nvPr/>
        </p:nvSpPr>
        <p:spPr>
          <a:xfrm>
            <a:off x="1353419" y="5511775"/>
            <a:ext cx="1705989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Acessa as </a:t>
            </a:r>
            <a:r>
              <a:rPr lang="en-US" b="1" dirty="0">
                <a:solidFill>
                  <a:srgbClr val="0060FF"/>
                </a:solidFill>
                <a:latin typeface="Raleway"/>
                <a:cs typeface="Calibri"/>
              </a:rPr>
              <a:t>dashboards</a:t>
            </a:r>
            <a:endParaRPr lang="en-US" b="1">
              <a:solidFill>
                <a:srgbClr val="0060FF"/>
              </a:solidFill>
              <a:cs typeface="Calibri"/>
            </a:endParaRPr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2578DF25-0B3C-937B-2B08-70892D0B0F10}"/>
              </a:ext>
            </a:extLst>
          </p:cNvPr>
          <p:cNvSpPr txBox="1"/>
          <p:nvPr/>
        </p:nvSpPr>
        <p:spPr>
          <a:xfrm>
            <a:off x="2610166" y="3129509"/>
            <a:ext cx="2893342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Notificação do </a:t>
            </a:r>
            <a:r>
              <a:rPr lang="en-US" b="1" dirty="0">
                <a:solidFill>
                  <a:srgbClr val="0060FF"/>
                </a:solidFill>
                <a:latin typeface="Raleway"/>
                <a:cs typeface="Calibri"/>
              </a:rPr>
              <a:t>hardware</a:t>
            </a:r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 </a:t>
            </a:r>
            <a:r>
              <a:rPr lang="en-US" b="1" dirty="0">
                <a:solidFill>
                  <a:srgbClr val="0060FF"/>
                </a:solidFill>
                <a:latin typeface="Raleway"/>
                <a:cs typeface="Calibri"/>
              </a:rPr>
              <a:t>sobrecarregado</a:t>
            </a:r>
            <a:endParaRPr lang="en-US" b="1">
              <a:solidFill>
                <a:srgbClr val="0060FF"/>
              </a:solidFill>
              <a:cs typeface="Calibri"/>
            </a:endParaRP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A21352D9-DFC2-4F17-0CAD-DF62A7DC9880}"/>
              </a:ext>
            </a:extLst>
          </p:cNvPr>
          <p:cNvSpPr txBox="1"/>
          <p:nvPr/>
        </p:nvSpPr>
        <p:spPr>
          <a:xfrm>
            <a:off x="4167479" y="5475755"/>
            <a:ext cx="2893342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Recomendação da </a:t>
            </a:r>
            <a:r>
              <a:rPr lang="en-US" b="1" dirty="0">
                <a:solidFill>
                  <a:srgbClr val="0060FF"/>
                </a:solidFill>
                <a:latin typeface="Raleway"/>
                <a:cs typeface="Calibri"/>
              </a:rPr>
              <a:t>peça</a:t>
            </a:r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 mais </a:t>
            </a:r>
            <a:r>
              <a:rPr lang="en-US" b="1" dirty="0">
                <a:solidFill>
                  <a:srgbClr val="0060FF"/>
                </a:solidFill>
                <a:latin typeface="Raleway"/>
                <a:cs typeface="Calibri"/>
              </a:rPr>
              <a:t>indicada</a:t>
            </a:r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 para o </a:t>
            </a:r>
            <a:r>
              <a:rPr lang="en-US" b="1" dirty="0">
                <a:solidFill>
                  <a:srgbClr val="0060FF"/>
                </a:solidFill>
                <a:latin typeface="Raleway"/>
                <a:cs typeface="Calibri"/>
              </a:rPr>
              <a:t>seu</a:t>
            </a:r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 uso</a:t>
            </a:r>
            <a:endParaRPr lang="en-US">
              <a:solidFill>
                <a:srgbClr val="0060FF"/>
              </a:solidFill>
              <a:cs typeface="Calibri"/>
            </a:endParaRPr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FCE43600-6622-EA53-3568-DFFDB31B0BE5}"/>
              </a:ext>
            </a:extLst>
          </p:cNvPr>
          <p:cNvSpPr txBox="1"/>
          <p:nvPr/>
        </p:nvSpPr>
        <p:spPr>
          <a:xfrm>
            <a:off x="6126745" y="3151067"/>
            <a:ext cx="2636886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Compre a </a:t>
            </a:r>
            <a:r>
              <a:rPr lang="en-US" b="1" dirty="0">
                <a:solidFill>
                  <a:srgbClr val="0060FF"/>
                </a:solidFill>
                <a:latin typeface="Raleway"/>
                <a:cs typeface="Calibri"/>
              </a:rPr>
              <a:t>peça</a:t>
            </a:r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 em uma de nossas </a:t>
            </a:r>
            <a:r>
              <a:rPr lang="en-US" b="1" dirty="0">
                <a:solidFill>
                  <a:srgbClr val="0060FF"/>
                </a:solidFill>
                <a:latin typeface="Raleway"/>
                <a:cs typeface="Calibri"/>
              </a:rPr>
              <a:t>lojas</a:t>
            </a:r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 </a:t>
            </a:r>
            <a:r>
              <a:rPr lang="en-US" b="1" dirty="0">
                <a:solidFill>
                  <a:srgbClr val="0060FF"/>
                </a:solidFill>
                <a:latin typeface="Raleway"/>
                <a:cs typeface="Calibri"/>
              </a:rPr>
              <a:t>parceiras</a:t>
            </a:r>
            <a:endParaRPr lang="en-US" b="1">
              <a:solidFill>
                <a:srgbClr val="0060FF"/>
              </a:solidFill>
              <a:cs typeface="Calibri"/>
            </a:endParaRP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4CEE10AE-5D52-6BBB-710D-783E3491ED02}"/>
              </a:ext>
            </a:extLst>
          </p:cNvPr>
          <p:cNvSpPr txBox="1"/>
          <p:nvPr/>
        </p:nvSpPr>
        <p:spPr>
          <a:xfrm>
            <a:off x="8126647" y="5452574"/>
            <a:ext cx="2636886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Troque a </a:t>
            </a:r>
            <a:r>
              <a:rPr lang="en-US" b="1" dirty="0">
                <a:solidFill>
                  <a:srgbClr val="0060FF"/>
                </a:solidFill>
                <a:latin typeface="Raleway"/>
                <a:cs typeface="Calibri"/>
              </a:rPr>
              <a:t>peça</a:t>
            </a:r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 do </a:t>
            </a:r>
            <a:r>
              <a:rPr lang="en-US" b="1" dirty="0">
                <a:solidFill>
                  <a:srgbClr val="0060FF"/>
                </a:solidFill>
                <a:latin typeface="Raleway"/>
                <a:cs typeface="Calibri"/>
              </a:rPr>
              <a:t>hardware</a:t>
            </a:r>
            <a:endParaRPr lang="en-US" b="1">
              <a:solidFill>
                <a:srgbClr val="0060FF"/>
              </a:solidFill>
              <a:cs typeface="Calibri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BE082911-15AD-829C-B48E-CF64D33A7EBD}"/>
              </a:ext>
            </a:extLst>
          </p:cNvPr>
          <p:cNvSpPr txBox="1"/>
          <p:nvPr/>
        </p:nvSpPr>
        <p:spPr>
          <a:xfrm>
            <a:off x="9318499" y="3186646"/>
            <a:ext cx="2703655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Hardware funcionando </a:t>
            </a:r>
            <a:r>
              <a:rPr lang="en-US" b="1" dirty="0">
                <a:solidFill>
                  <a:srgbClr val="0060FF"/>
                </a:solidFill>
                <a:latin typeface="Raleway"/>
                <a:cs typeface="Calibri"/>
              </a:rPr>
              <a:t>corretamente</a:t>
            </a:r>
            <a:endParaRPr lang="en-US" b="1">
              <a:solidFill>
                <a:srgbClr val="0060FF"/>
              </a:solidFill>
              <a:cs typeface="Calibri"/>
            </a:endParaRPr>
          </a:p>
        </p:txBody>
      </p:sp>
      <p:grpSp>
        <p:nvGrpSpPr>
          <p:cNvPr id="40" name="Agrupar 43">
            <a:extLst>
              <a:ext uri="{FF2B5EF4-FFF2-40B4-BE49-F238E27FC236}">
                <a16:creationId xmlns:a16="http://schemas.microsoft.com/office/drawing/2014/main" id="{C1F1E23A-3509-506A-1CE4-F67886924D69}"/>
              </a:ext>
            </a:extLst>
          </p:cNvPr>
          <p:cNvGrpSpPr/>
          <p:nvPr/>
        </p:nvGrpSpPr>
        <p:grpSpPr>
          <a:xfrm>
            <a:off x="10043109" y="1844241"/>
            <a:ext cx="1182507" cy="1215156"/>
            <a:chOff x="10043109" y="1844241"/>
            <a:chExt cx="1313800" cy="1350074"/>
          </a:xfrm>
        </p:grpSpPr>
        <p:pic>
          <p:nvPicPr>
            <p:cNvPr id="49" name="Imagem 44" descr="Ícone&#10;&#10;Descrição gerada automaticamente">
              <a:extLst>
                <a:ext uri="{FF2B5EF4-FFF2-40B4-BE49-F238E27FC236}">
                  <a16:creationId xmlns:a16="http://schemas.microsoft.com/office/drawing/2014/main" id="{F7D99C2F-428B-AF0A-FA3E-32406B74D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3109" y="1954467"/>
              <a:ext cx="1239848" cy="1239848"/>
            </a:xfrm>
            <a:prstGeom prst="rect">
              <a:avLst/>
            </a:prstGeom>
          </p:spPr>
        </p:pic>
        <p:pic>
          <p:nvPicPr>
            <p:cNvPr id="50" name="Imagem 45" descr="Ícone&#10;&#10;Descrição gerada automaticamente">
              <a:extLst>
                <a:ext uri="{FF2B5EF4-FFF2-40B4-BE49-F238E27FC236}">
                  <a16:creationId xmlns:a16="http://schemas.microsoft.com/office/drawing/2014/main" id="{7B38787D-1FD4-DCA5-89D3-8460666CD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7762" y="1844241"/>
              <a:ext cx="359147" cy="359147"/>
            </a:xfrm>
            <a:prstGeom prst="rect">
              <a:avLst/>
            </a:prstGeom>
          </p:spPr>
        </p:pic>
      </p:grpSp>
      <p:sp>
        <p:nvSpPr>
          <p:cNvPr id="47" name="TextBox 11">
            <a:extLst>
              <a:ext uri="{FF2B5EF4-FFF2-40B4-BE49-F238E27FC236}">
                <a16:creationId xmlns:a16="http://schemas.microsoft.com/office/drawing/2014/main" id="{AA8BA9F5-038A-6A98-E778-41621AAD3183}"/>
              </a:ext>
            </a:extLst>
          </p:cNvPr>
          <p:cNvSpPr txBox="1"/>
          <p:nvPr/>
        </p:nvSpPr>
        <p:spPr>
          <a:xfrm>
            <a:off x="9446932" y="253150"/>
            <a:ext cx="263688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>
                <a:solidFill>
                  <a:srgbClr val="0060FF"/>
                </a:solidFill>
                <a:latin typeface="Raleway"/>
                <a:cs typeface="Calibri"/>
              </a:rPr>
              <a:t>Contextualização</a:t>
            </a:r>
            <a:endParaRPr lang="en-US" sz="2400">
              <a:solidFill>
                <a:srgbClr val="0060FF"/>
              </a:solidFill>
              <a:cs typeface="Calibri"/>
            </a:endParaRPr>
          </a:p>
        </p:txBody>
      </p:sp>
      <p:sp>
        <p:nvSpPr>
          <p:cNvPr id="48" name="Elipse 57">
            <a:extLst>
              <a:ext uri="{FF2B5EF4-FFF2-40B4-BE49-F238E27FC236}">
                <a16:creationId xmlns:a16="http://schemas.microsoft.com/office/drawing/2014/main" id="{C5D25D7F-2907-73C8-4091-91A2F56DCC05}"/>
              </a:ext>
            </a:extLst>
          </p:cNvPr>
          <p:cNvSpPr/>
          <p:nvPr/>
        </p:nvSpPr>
        <p:spPr>
          <a:xfrm>
            <a:off x="9144823" y="297330"/>
            <a:ext cx="349001" cy="361581"/>
          </a:xfrm>
          <a:prstGeom prst="ellipse">
            <a:avLst/>
          </a:prstGeom>
          <a:solidFill>
            <a:srgbClr val="006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rgbClr val="976525"/>
              </a:solidFill>
            </a:endParaRPr>
          </a:p>
        </p:txBody>
      </p:sp>
      <p:pic>
        <p:nvPicPr>
          <p:cNvPr id="53" name="Picture 53" descr="Logo, icon&#10;&#10;Description automatically generated">
            <a:extLst>
              <a:ext uri="{FF2B5EF4-FFF2-40B4-BE49-F238E27FC236}">
                <a16:creationId xmlns:a16="http://schemas.microsoft.com/office/drawing/2014/main" id="{F45E0040-CC74-5809-31F0-4E193E3A5A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584" y="1553308"/>
            <a:ext cx="1512278" cy="1512278"/>
          </a:xfrm>
          <a:prstGeom prst="rect">
            <a:avLst/>
          </a:prstGeom>
        </p:spPr>
      </p:pic>
      <p:pic>
        <p:nvPicPr>
          <p:cNvPr id="54" name="Picture 54" descr="Icon&#10;&#10;Description automatically generated">
            <a:extLst>
              <a:ext uri="{FF2B5EF4-FFF2-40B4-BE49-F238E27FC236}">
                <a16:creationId xmlns:a16="http://schemas.microsoft.com/office/drawing/2014/main" id="{818B5C6E-4159-227C-04CC-A57520DE8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368" y="4261339"/>
            <a:ext cx="1137140" cy="1137139"/>
          </a:xfrm>
          <a:prstGeom prst="rect">
            <a:avLst/>
          </a:prstGeom>
        </p:spPr>
      </p:pic>
      <p:pic>
        <p:nvPicPr>
          <p:cNvPr id="55" name="Graphic 55" descr="Line arrow: Counter-clockwise curve outline">
            <a:extLst>
              <a:ext uri="{FF2B5EF4-FFF2-40B4-BE49-F238E27FC236}">
                <a16:creationId xmlns:a16="http://schemas.microsoft.com/office/drawing/2014/main" id="{013DD30E-9E6D-4D14-C2BD-7BF0FBF62E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9540000">
            <a:off x="855579" y="3890212"/>
            <a:ext cx="595452" cy="542901"/>
          </a:xfrm>
          <a:prstGeom prst="rect">
            <a:avLst/>
          </a:prstGeom>
        </p:spPr>
      </p:pic>
      <p:pic>
        <p:nvPicPr>
          <p:cNvPr id="56" name="Graphic 55" descr="Line arrow: Counter-clockwise curve outline">
            <a:extLst>
              <a:ext uri="{FF2B5EF4-FFF2-40B4-BE49-F238E27FC236}">
                <a16:creationId xmlns:a16="http://schemas.microsoft.com/office/drawing/2014/main" id="{03C25F03-0B07-F885-9155-78854CBDFD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940000">
            <a:off x="2954435" y="3988680"/>
            <a:ext cx="529763" cy="516625"/>
          </a:xfrm>
          <a:prstGeom prst="rect">
            <a:avLst/>
          </a:prstGeom>
        </p:spPr>
      </p:pic>
      <p:pic>
        <p:nvPicPr>
          <p:cNvPr id="58" name="Graphic 58" descr="Line arrow: Clockwise curve outline">
            <a:extLst>
              <a:ext uri="{FF2B5EF4-FFF2-40B4-BE49-F238E27FC236}">
                <a16:creationId xmlns:a16="http://schemas.microsoft.com/office/drawing/2014/main" id="{D4E18F6B-D557-662D-B586-B9916D10DB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9480000">
            <a:off x="4393832" y="3792056"/>
            <a:ext cx="594037" cy="583729"/>
          </a:xfrm>
          <a:prstGeom prst="rect">
            <a:avLst/>
          </a:prstGeom>
        </p:spPr>
      </p:pic>
      <p:pic>
        <p:nvPicPr>
          <p:cNvPr id="59" name="Graphic 58" descr="Line arrow: Counter-clockwise curve outline">
            <a:extLst>
              <a:ext uri="{FF2B5EF4-FFF2-40B4-BE49-F238E27FC236}">
                <a16:creationId xmlns:a16="http://schemas.microsoft.com/office/drawing/2014/main" id="{8DA26A9F-0CE0-F2DD-AE1D-DD00FEE9F7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960000">
            <a:off x="6183123" y="4099720"/>
            <a:ext cx="582314" cy="569177"/>
          </a:xfrm>
          <a:prstGeom prst="rect">
            <a:avLst/>
          </a:prstGeom>
        </p:spPr>
      </p:pic>
      <p:pic>
        <p:nvPicPr>
          <p:cNvPr id="60" name="Graphic 58" descr="Line arrow: Clockwise curve outline">
            <a:extLst>
              <a:ext uri="{FF2B5EF4-FFF2-40B4-BE49-F238E27FC236}">
                <a16:creationId xmlns:a16="http://schemas.microsoft.com/office/drawing/2014/main" id="{F6F42678-03DC-E839-9054-914AC7857D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9480000">
            <a:off x="8358868" y="3905883"/>
            <a:ext cx="567761" cy="518040"/>
          </a:xfrm>
          <a:prstGeom prst="rect">
            <a:avLst/>
          </a:prstGeom>
        </p:spPr>
      </p:pic>
      <p:pic>
        <p:nvPicPr>
          <p:cNvPr id="61" name="Graphic 60" descr="Line arrow: Counter-clockwise curve outline">
            <a:extLst>
              <a:ext uri="{FF2B5EF4-FFF2-40B4-BE49-F238E27FC236}">
                <a16:creationId xmlns:a16="http://schemas.microsoft.com/office/drawing/2014/main" id="{ECC1080F-5A30-D138-17C4-4259DE5A0F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180000">
            <a:off x="10073036" y="3897804"/>
            <a:ext cx="490349" cy="5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83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4">
            <a:extLst>
              <a:ext uri="{FF2B5EF4-FFF2-40B4-BE49-F238E27FC236}">
                <a16:creationId xmlns:a16="http://schemas.microsoft.com/office/drawing/2014/main" id="{CB6AD998-298B-419C-17B0-D4B75F90EF9E}"/>
              </a:ext>
            </a:extLst>
          </p:cNvPr>
          <p:cNvSpPr txBox="1"/>
          <p:nvPr/>
        </p:nvSpPr>
        <p:spPr>
          <a:xfrm>
            <a:off x="10299222" y="6093968"/>
            <a:ext cx="1888659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 i="1" dirty="0">
                <a:solidFill>
                  <a:srgbClr val="0060FF"/>
                </a:solidFill>
                <a:latin typeface="Oswald"/>
              </a:rPr>
              <a:t>Systems</a:t>
            </a:r>
            <a:endParaRPr lang="pt-BR" sz="4400" i="1">
              <a:solidFill>
                <a:srgbClr val="E8CAA2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7A7CE55-BAE4-215D-65E8-EE0DA582B50C}"/>
              </a:ext>
            </a:extLst>
          </p:cNvPr>
          <p:cNvSpPr txBox="1"/>
          <p:nvPr/>
        </p:nvSpPr>
        <p:spPr>
          <a:xfrm>
            <a:off x="-1276" y="3316"/>
            <a:ext cx="1172116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 i="1" dirty="0">
                <a:solidFill>
                  <a:srgbClr val="0060FF"/>
                </a:solidFill>
                <a:latin typeface="Oswald"/>
              </a:rPr>
              <a:t>Hard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EDA077A8-64CB-D80B-80AB-6B17E1C2AA96}"/>
              </a:ext>
            </a:extLst>
          </p:cNvPr>
          <p:cNvSpPr txBox="1"/>
          <p:nvPr/>
        </p:nvSpPr>
        <p:spPr>
          <a:xfrm>
            <a:off x="4284968" y="834351"/>
            <a:ext cx="3622063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0060FF"/>
                </a:solidFill>
                <a:latin typeface="Raleway"/>
                <a:cs typeface="Calibri"/>
              </a:rPr>
              <a:t>DESENVOLVEDOR</a:t>
            </a:r>
            <a:r>
              <a:rPr lang="en-US" sz="2400" b="1" dirty="0">
                <a:solidFill>
                  <a:srgbClr val="976525"/>
                </a:solidFill>
                <a:latin typeface="Raleway"/>
                <a:cs typeface="Calibri"/>
              </a:rPr>
              <a:t> </a:t>
            </a:r>
            <a:r>
              <a:rPr lang="en-US" sz="2400" b="1" dirty="0">
                <a:solidFill>
                  <a:srgbClr val="0060FF"/>
                </a:solidFill>
                <a:latin typeface="Raleway"/>
                <a:cs typeface="Calibri"/>
              </a:rPr>
              <a:t>CLT</a:t>
            </a:r>
            <a:endParaRPr lang="en-US" sz="2400" b="1" dirty="0">
              <a:solidFill>
                <a:srgbClr val="976525"/>
              </a:solidFill>
              <a:cs typeface="Calibri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D47DEFB6-D75F-0A15-684A-34E0FFE243F1}"/>
              </a:ext>
            </a:extLst>
          </p:cNvPr>
          <p:cNvSpPr txBox="1"/>
          <p:nvPr/>
        </p:nvSpPr>
        <p:spPr>
          <a:xfrm>
            <a:off x="422790" y="3154933"/>
            <a:ext cx="1700247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Configura a </a:t>
            </a:r>
            <a:r>
              <a:rPr lang="en-US" b="1" dirty="0">
                <a:solidFill>
                  <a:srgbClr val="0060FF"/>
                </a:solidFill>
                <a:latin typeface="Raleway"/>
                <a:cs typeface="Calibri"/>
              </a:rPr>
              <a:t>aplicação</a:t>
            </a:r>
            <a:endParaRPr lang="en-US" b="1">
              <a:solidFill>
                <a:srgbClr val="0060FF"/>
              </a:solidFill>
              <a:cs typeface="Calibri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6474DDC3-8540-BCF2-2B74-2D6025A4AEB0}"/>
              </a:ext>
            </a:extLst>
          </p:cNvPr>
          <p:cNvSpPr txBox="1"/>
          <p:nvPr/>
        </p:nvSpPr>
        <p:spPr>
          <a:xfrm>
            <a:off x="1819711" y="5323765"/>
            <a:ext cx="1705989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Acessa as </a:t>
            </a:r>
            <a:r>
              <a:rPr lang="en-US" b="1" dirty="0">
                <a:solidFill>
                  <a:srgbClr val="0060FF"/>
                </a:solidFill>
                <a:latin typeface="Raleway"/>
                <a:cs typeface="Calibri"/>
              </a:rPr>
              <a:t>dashboards</a:t>
            </a:r>
            <a:endParaRPr lang="en-US" b="1">
              <a:solidFill>
                <a:srgbClr val="0060FF"/>
              </a:solidFill>
              <a:cs typeface="Calibri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BAEE2416-A611-CC89-78DA-A53AB6C08DEA}"/>
              </a:ext>
            </a:extLst>
          </p:cNvPr>
          <p:cNvSpPr txBox="1"/>
          <p:nvPr/>
        </p:nvSpPr>
        <p:spPr>
          <a:xfrm>
            <a:off x="3202681" y="3085570"/>
            <a:ext cx="2893342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Notificação do </a:t>
            </a:r>
            <a:r>
              <a:rPr lang="en-US" b="1" dirty="0">
                <a:solidFill>
                  <a:srgbClr val="0060FF"/>
                </a:solidFill>
                <a:latin typeface="Raleway"/>
                <a:cs typeface="Calibri"/>
              </a:rPr>
              <a:t>hardware</a:t>
            </a:r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 </a:t>
            </a:r>
            <a:r>
              <a:rPr lang="en-US" b="1" dirty="0">
                <a:solidFill>
                  <a:srgbClr val="0060FF"/>
                </a:solidFill>
                <a:latin typeface="Raleway"/>
                <a:cs typeface="Calibri"/>
              </a:rPr>
              <a:t>sobrecarregado</a:t>
            </a:r>
            <a:endParaRPr lang="en-US" b="1">
              <a:solidFill>
                <a:srgbClr val="0060FF"/>
              </a:solidFill>
              <a:cs typeface="Calibri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4275103-74C7-5AE7-234E-71945C8B2756}"/>
              </a:ext>
            </a:extLst>
          </p:cNvPr>
          <p:cNvSpPr txBox="1"/>
          <p:nvPr/>
        </p:nvSpPr>
        <p:spPr>
          <a:xfrm>
            <a:off x="5086405" y="5262105"/>
            <a:ext cx="2893342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Emite </a:t>
            </a:r>
            <a:r>
              <a:rPr lang="en-US" b="1" dirty="0">
                <a:solidFill>
                  <a:srgbClr val="0060FF"/>
                </a:solidFill>
                <a:latin typeface="Raleway"/>
                <a:cs typeface="Calibri"/>
              </a:rPr>
              <a:t>relatório</a:t>
            </a:r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 para o suporte </a:t>
            </a:r>
            <a:r>
              <a:rPr lang="en-US" b="1" dirty="0">
                <a:solidFill>
                  <a:srgbClr val="0060FF"/>
                </a:solidFill>
                <a:latin typeface="Raleway"/>
                <a:cs typeface="Calibri"/>
              </a:rPr>
              <a:t>técnico</a:t>
            </a:r>
            <a:endParaRPr lang="en-US" b="1">
              <a:solidFill>
                <a:srgbClr val="0060FF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2C8ABA-B462-718B-1732-9663A0A2E513}"/>
              </a:ext>
            </a:extLst>
          </p:cNvPr>
          <p:cNvSpPr txBox="1"/>
          <p:nvPr/>
        </p:nvSpPr>
        <p:spPr>
          <a:xfrm>
            <a:off x="7450010" y="3141245"/>
            <a:ext cx="2636886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Suporte técnico realiza a </a:t>
            </a:r>
            <a:r>
              <a:rPr lang="en-US" b="1" dirty="0">
                <a:solidFill>
                  <a:srgbClr val="0060FF"/>
                </a:solidFill>
                <a:latin typeface="Raleway"/>
                <a:cs typeface="Calibri"/>
              </a:rPr>
              <a:t>troca</a:t>
            </a:r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 do </a:t>
            </a:r>
            <a:r>
              <a:rPr lang="en-US" b="1" dirty="0">
                <a:solidFill>
                  <a:srgbClr val="0060FF"/>
                </a:solidFill>
                <a:latin typeface="Raleway"/>
                <a:cs typeface="Calibri"/>
              </a:rPr>
              <a:t>hardware</a:t>
            </a:r>
            <a:endParaRPr lang="en-US" b="1">
              <a:solidFill>
                <a:srgbClr val="0060FF"/>
              </a:solidFill>
              <a:cs typeface="Calibri"/>
            </a:endParaRPr>
          </a:p>
        </p:txBody>
      </p:sp>
      <p:pic>
        <p:nvPicPr>
          <p:cNvPr id="13" name="Imagem 6" descr="Ícone&#10;&#10;Descrição gerada automaticamente">
            <a:extLst>
              <a:ext uri="{FF2B5EF4-FFF2-40B4-BE49-F238E27FC236}">
                <a16:creationId xmlns:a16="http://schemas.microsoft.com/office/drawing/2014/main" id="{034CDCA2-7F3A-E4BC-5B41-C5A4DE071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773" y="4132886"/>
            <a:ext cx="1070599" cy="1070599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4E83DB81-286A-F078-FBC5-31CE561CD9FB}"/>
              </a:ext>
            </a:extLst>
          </p:cNvPr>
          <p:cNvSpPr txBox="1"/>
          <p:nvPr/>
        </p:nvSpPr>
        <p:spPr>
          <a:xfrm>
            <a:off x="8860258" y="5399353"/>
            <a:ext cx="3024061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60FF"/>
                </a:solidFill>
                <a:latin typeface="Raleway"/>
                <a:cs typeface="Calibri"/>
              </a:rPr>
              <a:t>Computador funcionando </a:t>
            </a:r>
            <a:r>
              <a:rPr lang="en-US" b="1" dirty="0">
                <a:solidFill>
                  <a:srgbClr val="0060FF"/>
                </a:solidFill>
                <a:latin typeface="Raleway"/>
                <a:cs typeface="Calibri"/>
              </a:rPr>
              <a:t>corretamente</a:t>
            </a:r>
            <a:endParaRPr lang="en-US" b="1">
              <a:solidFill>
                <a:srgbClr val="0060FF"/>
              </a:solidFill>
              <a:cs typeface="Calibri"/>
            </a:endParaRPr>
          </a:p>
        </p:txBody>
      </p:sp>
      <p:pic>
        <p:nvPicPr>
          <p:cNvPr id="16" name="Imagem 25" descr="Ícone&#10;&#10;Descrição gerada automaticamente">
            <a:extLst>
              <a:ext uri="{FF2B5EF4-FFF2-40B4-BE49-F238E27FC236}">
                <a16:creationId xmlns:a16="http://schemas.microsoft.com/office/drawing/2014/main" id="{88AC73CE-DA0C-EEB4-CDDE-B2631DA19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72" y="1896587"/>
            <a:ext cx="1057223" cy="1057223"/>
          </a:xfrm>
          <a:prstGeom prst="rect">
            <a:avLst/>
          </a:prstGeom>
        </p:spPr>
      </p:pic>
      <p:pic>
        <p:nvPicPr>
          <p:cNvPr id="17" name="Imagem 27" descr="Ícone&#10;&#10;Descrição gerada automaticamente">
            <a:extLst>
              <a:ext uri="{FF2B5EF4-FFF2-40B4-BE49-F238E27FC236}">
                <a16:creationId xmlns:a16="http://schemas.microsoft.com/office/drawing/2014/main" id="{02C21AC1-819C-18B3-B344-95E4AE253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002" y="4131762"/>
            <a:ext cx="1057223" cy="1057223"/>
          </a:xfrm>
          <a:prstGeom prst="rect">
            <a:avLst/>
          </a:prstGeom>
        </p:spPr>
      </p:pic>
      <p:grpSp>
        <p:nvGrpSpPr>
          <p:cNvPr id="18" name="Agrupar 29">
            <a:extLst>
              <a:ext uri="{FF2B5EF4-FFF2-40B4-BE49-F238E27FC236}">
                <a16:creationId xmlns:a16="http://schemas.microsoft.com/office/drawing/2014/main" id="{12AC4AC3-A508-2AD7-8208-774B744C5C15}"/>
              </a:ext>
            </a:extLst>
          </p:cNvPr>
          <p:cNvGrpSpPr/>
          <p:nvPr/>
        </p:nvGrpSpPr>
        <p:grpSpPr>
          <a:xfrm>
            <a:off x="9799857" y="4116816"/>
            <a:ext cx="1182507" cy="1215156"/>
            <a:chOff x="9799857" y="4116816"/>
            <a:chExt cx="1313800" cy="1350074"/>
          </a:xfrm>
        </p:grpSpPr>
        <p:pic>
          <p:nvPicPr>
            <p:cNvPr id="24" name="Imagem 37" descr="Ícone&#10;&#10;Descrição gerada automaticamente">
              <a:extLst>
                <a:ext uri="{FF2B5EF4-FFF2-40B4-BE49-F238E27FC236}">
                  <a16:creationId xmlns:a16="http://schemas.microsoft.com/office/drawing/2014/main" id="{1303C767-AA44-A9CC-BD0F-94C14CFBD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9857" y="4227042"/>
              <a:ext cx="1239848" cy="1239848"/>
            </a:xfrm>
            <a:prstGeom prst="rect">
              <a:avLst/>
            </a:prstGeom>
          </p:spPr>
        </p:pic>
        <p:pic>
          <p:nvPicPr>
            <p:cNvPr id="31" name="Imagem 38" descr="Ícone&#10;&#10;Descrição gerada automaticamente">
              <a:extLst>
                <a:ext uri="{FF2B5EF4-FFF2-40B4-BE49-F238E27FC236}">
                  <a16:creationId xmlns:a16="http://schemas.microsoft.com/office/drawing/2014/main" id="{0CB5E8CE-BFBE-490F-BABF-A2605EDFF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4510" y="4116816"/>
              <a:ext cx="359147" cy="359147"/>
            </a:xfrm>
            <a:prstGeom prst="rect">
              <a:avLst/>
            </a:prstGeom>
          </p:spPr>
        </p:pic>
      </p:grpSp>
      <p:pic>
        <p:nvPicPr>
          <p:cNvPr id="42" name="Graphic 41" descr="Line arrow: Counter-clockwise curve outline">
            <a:extLst>
              <a:ext uri="{FF2B5EF4-FFF2-40B4-BE49-F238E27FC236}">
                <a16:creationId xmlns:a16="http://schemas.microsoft.com/office/drawing/2014/main" id="{EF3629BD-C9CB-D656-07FA-61830398E4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180000">
            <a:off x="7180136" y="3876803"/>
            <a:ext cx="529762" cy="542901"/>
          </a:xfrm>
          <a:prstGeom prst="rect">
            <a:avLst/>
          </a:prstGeom>
        </p:spPr>
      </p:pic>
      <p:pic>
        <p:nvPicPr>
          <p:cNvPr id="44" name="Graphic 58" descr="Line arrow: Clockwise curve outline">
            <a:extLst>
              <a:ext uri="{FF2B5EF4-FFF2-40B4-BE49-F238E27FC236}">
                <a16:creationId xmlns:a16="http://schemas.microsoft.com/office/drawing/2014/main" id="{77C90879-6968-C8FD-E532-C04EE36606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320000">
            <a:off x="10014247" y="3577435"/>
            <a:ext cx="567761" cy="518040"/>
          </a:xfrm>
          <a:prstGeom prst="rect">
            <a:avLst/>
          </a:prstGeom>
        </p:spPr>
      </p:pic>
      <p:pic>
        <p:nvPicPr>
          <p:cNvPr id="45" name="Graphic 58" descr="Line arrow: Clockwise curve outline">
            <a:extLst>
              <a:ext uri="{FF2B5EF4-FFF2-40B4-BE49-F238E27FC236}">
                <a16:creationId xmlns:a16="http://schemas.microsoft.com/office/drawing/2014/main" id="{0B646F9D-7525-392C-BDB4-25C15E473F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9900000">
            <a:off x="5744419" y="3485469"/>
            <a:ext cx="567761" cy="518040"/>
          </a:xfrm>
          <a:prstGeom prst="rect">
            <a:avLst/>
          </a:prstGeom>
        </p:spPr>
      </p:pic>
      <p:pic>
        <p:nvPicPr>
          <p:cNvPr id="46" name="Graphic 45" descr="Line arrow: Counter-clockwise curve outline">
            <a:extLst>
              <a:ext uri="{FF2B5EF4-FFF2-40B4-BE49-F238E27FC236}">
                <a16:creationId xmlns:a16="http://schemas.microsoft.com/office/drawing/2014/main" id="{7F1B8CC9-7864-297E-683F-6623500E0C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480000">
            <a:off x="3267587" y="3832114"/>
            <a:ext cx="490349" cy="516625"/>
          </a:xfrm>
          <a:prstGeom prst="rect">
            <a:avLst/>
          </a:prstGeom>
        </p:spPr>
      </p:pic>
      <p:pic>
        <p:nvPicPr>
          <p:cNvPr id="51" name="Graphic 58" descr="Line arrow: Clockwise curve outline">
            <a:extLst>
              <a:ext uri="{FF2B5EF4-FFF2-40B4-BE49-F238E27FC236}">
                <a16:creationId xmlns:a16="http://schemas.microsoft.com/office/drawing/2014/main" id="{2171A7C3-E6D3-7145-3564-D40F24F44B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9900000">
            <a:off x="2039522" y="3419779"/>
            <a:ext cx="567761" cy="518040"/>
          </a:xfrm>
          <a:prstGeom prst="rect">
            <a:avLst/>
          </a:prstGeom>
        </p:spPr>
      </p:pic>
      <p:pic>
        <p:nvPicPr>
          <p:cNvPr id="57" name="Picture 61" descr="Icon&#10;&#10;Description automatically generated">
            <a:extLst>
              <a:ext uri="{FF2B5EF4-FFF2-40B4-BE49-F238E27FC236}">
                <a16:creationId xmlns:a16="http://schemas.microsoft.com/office/drawing/2014/main" id="{A540EB26-33F3-0573-09A2-8F64A7F89E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090" y="1715814"/>
            <a:ext cx="1376856" cy="1376856"/>
          </a:xfrm>
          <a:prstGeom prst="rect">
            <a:avLst/>
          </a:prstGeom>
        </p:spPr>
      </p:pic>
      <p:pic>
        <p:nvPicPr>
          <p:cNvPr id="62" name="Picture 62" descr="Icon&#10;&#10;Description automatically generated">
            <a:extLst>
              <a:ext uri="{FF2B5EF4-FFF2-40B4-BE49-F238E27FC236}">
                <a16:creationId xmlns:a16="http://schemas.microsoft.com/office/drawing/2014/main" id="{9B190A47-9F43-584E-BF10-DD4461D5E2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82607" y="1663262"/>
            <a:ext cx="1376856" cy="1376856"/>
          </a:xfrm>
          <a:prstGeom prst="rect">
            <a:avLst/>
          </a:prstGeom>
        </p:spPr>
      </p:pic>
      <p:sp>
        <p:nvSpPr>
          <p:cNvPr id="64" name="TextBox 11">
            <a:extLst>
              <a:ext uri="{FF2B5EF4-FFF2-40B4-BE49-F238E27FC236}">
                <a16:creationId xmlns:a16="http://schemas.microsoft.com/office/drawing/2014/main" id="{6191C012-67FC-272B-5F5F-F8C0F1E589C2}"/>
              </a:ext>
            </a:extLst>
          </p:cNvPr>
          <p:cNvSpPr txBox="1"/>
          <p:nvPr/>
        </p:nvSpPr>
        <p:spPr>
          <a:xfrm>
            <a:off x="9446932" y="253150"/>
            <a:ext cx="263688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>
                <a:solidFill>
                  <a:srgbClr val="0060FF"/>
                </a:solidFill>
                <a:latin typeface="Raleway"/>
                <a:cs typeface="Calibri"/>
              </a:rPr>
              <a:t>Contextualização</a:t>
            </a:r>
            <a:endParaRPr lang="en-US" sz="2400">
              <a:solidFill>
                <a:srgbClr val="0060FF"/>
              </a:solidFill>
              <a:cs typeface="Calibri"/>
            </a:endParaRPr>
          </a:p>
        </p:txBody>
      </p:sp>
      <p:sp>
        <p:nvSpPr>
          <p:cNvPr id="66" name="Elipse 57">
            <a:extLst>
              <a:ext uri="{FF2B5EF4-FFF2-40B4-BE49-F238E27FC236}">
                <a16:creationId xmlns:a16="http://schemas.microsoft.com/office/drawing/2014/main" id="{7716DFAC-5665-CD74-7D3B-ACB0A7ED335E}"/>
              </a:ext>
            </a:extLst>
          </p:cNvPr>
          <p:cNvSpPr/>
          <p:nvPr/>
        </p:nvSpPr>
        <p:spPr>
          <a:xfrm>
            <a:off x="9144823" y="297330"/>
            <a:ext cx="349001" cy="361581"/>
          </a:xfrm>
          <a:prstGeom prst="ellipse">
            <a:avLst/>
          </a:prstGeom>
          <a:solidFill>
            <a:srgbClr val="006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rgbClr val="9765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671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77;p7">
            <a:extLst>
              <a:ext uri="{FF2B5EF4-FFF2-40B4-BE49-F238E27FC236}">
                <a16:creationId xmlns:a16="http://schemas.microsoft.com/office/drawing/2014/main" id="{65870F0C-618F-3597-4A9A-27A087AD4959}"/>
              </a:ext>
            </a:extLst>
          </p:cNvPr>
          <p:cNvSpPr txBox="1"/>
          <p:nvPr/>
        </p:nvSpPr>
        <p:spPr>
          <a:xfrm>
            <a:off x="768612" y="6328019"/>
            <a:ext cx="284071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Back-</a:t>
            </a:r>
            <a:r>
              <a:rPr lang="pt-BR" sz="1200" dirty="0" err="1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End</a:t>
            </a:r>
            <a:r>
              <a:rPr lang="pt-BR" sz="12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 – (Express.js, </a:t>
            </a:r>
            <a:r>
              <a:rPr lang="pt-BR" sz="1200" dirty="0" err="1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Nodemon</a:t>
            </a:r>
            <a:r>
              <a:rPr lang="pt-BR" sz="12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lang="en-US" sz="1200">
              <a:latin typeface="Poppins"/>
            </a:endParaRPr>
          </a:p>
        </p:txBody>
      </p:sp>
      <p:cxnSp>
        <p:nvCxnSpPr>
          <p:cNvPr id="25" name="Google Shape;148;p6">
            <a:extLst>
              <a:ext uri="{FF2B5EF4-FFF2-40B4-BE49-F238E27FC236}">
                <a16:creationId xmlns:a16="http://schemas.microsoft.com/office/drawing/2014/main" id="{114C9A2C-C6EC-FF90-4F2C-76D684724D56}"/>
              </a:ext>
            </a:extLst>
          </p:cNvPr>
          <p:cNvCxnSpPr/>
          <p:nvPr/>
        </p:nvCxnSpPr>
        <p:spPr>
          <a:xfrm flipH="1">
            <a:off x="3001709" y="2167315"/>
            <a:ext cx="4772351" cy="822590"/>
          </a:xfrm>
          <a:prstGeom prst="bentConnector3">
            <a:avLst>
              <a:gd name="adj1" fmla="val 99945"/>
            </a:avLst>
          </a:prstGeom>
          <a:noFill/>
          <a:ln w="12700" cap="flat" cmpd="sng">
            <a:solidFill>
              <a:srgbClr val="0060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7" name="Google Shape;165;p7" descr="Icon&#10;&#10;Description automatically generated">
            <a:extLst>
              <a:ext uri="{FF2B5EF4-FFF2-40B4-BE49-F238E27FC236}">
                <a16:creationId xmlns:a16="http://schemas.microsoft.com/office/drawing/2014/main" id="{AC51EBDA-243A-5E9C-D6E0-5495D97F0E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7052" y="3391629"/>
            <a:ext cx="2859675" cy="286596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6"/>
          <p:cNvSpPr txBox="1"/>
          <p:nvPr/>
        </p:nvSpPr>
        <p:spPr>
          <a:xfrm>
            <a:off x="277976" y="369470"/>
            <a:ext cx="491044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Diagrama de Solução</a:t>
            </a:r>
            <a:endParaRPr lang="en-US" sz="3200" b="1"/>
          </a:p>
        </p:txBody>
      </p:sp>
      <p:cxnSp>
        <p:nvCxnSpPr>
          <p:cNvPr id="139" name="Google Shape;139;p6"/>
          <p:cNvCxnSpPr/>
          <p:nvPr/>
        </p:nvCxnSpPr>
        <p:spPr>
          <a:xfrm>
            <a:off x="5187029" y="3562590"/>
            <a:ext cx="2195441" cy="3839"/>
          </a:xfrm>
          <a:prstGeom prst="straightConnector1">
            <a:avLst/>
          </a:prstGeom>
          <a:noFill/>
          <a:ln w="19050" cap="flat" cmpd="sng">
            <a:solidFill>
              <a:srgbClr val="0060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0" name="Google Shape;140;p6"/>
          <p:cNvCxnSpPr/>
          <p:nvPr/>
        </p:nvCxnSpPr>
        <p:spPr>
          <a:xfrm flipH="1" flipV="1">
            <a:off x="5175087" y="3798471"/>
            <a:ext cx="2214356" cy="3846"/>
          </a:xfrm>
          <a:prstGeom prst="straightConnector1">
            <a:avLst/>
          </a:prstGeom>
          <a:noFill/>
          <a:ln w="19050" cap="flat" cmpd="sng">
            <a:solidFill>
              <a:srgbClr val="0060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1" name="Google Shape;141;p6"/>
          <p:cNvSpPr txBox="1"/>
          <p:nvPr/>
        </p:nvSpPr>
        <p:spPr>
          <a:xfrm>
            <a:off x="5427459" y="2936919"/>
            <a:ext cx="172203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 err="1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Client</a:t>
            </a:r>
            <a:r>
              <a:rPr lang="pt-BR" sz="12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1200" dirty="0" err="1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Request</a:t>
            </a:r>
            <a:r>
              <a:rPr lang="pt-BR" sz="12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 </a:t>
            </a:r>
            <a:endParaRPr lang="en-US" sz="1200">
              <a:solidFill>
                <a:srgbClr val="0060FF"/>
              </a:solidFill>
              <a:ea typeface="Poppins"/>
            </a:endParaRPr>
          </a:p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pt-BR" sz="1200" dirty="0" err="1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Get</a:t>
            </a:r>
            <a:r>
              <a:rPr lang="pt-BR" sz="12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 Site)</a:t>
            </a:r>
            <a:endParaRPr lang="en-US" sz="1200">
              <a:solidFill>
                <a:srgbClr val="0060FF"/>
              </a:solidFill>
              <a:latin typeface="Poppins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5370058" y="3974790"/>
            <a:ext cx="18394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Server Response</a:t>
            </a:r>
            <a:endParaRPr lang="en-US" sz="1200">
              <a:solidFill>
                <a:srgbClr val="0060FF"/>
              </a:solidFill>
              <a:latin typeface="Poppins"/>
              <a:ea typeface="Poppins"/>
            </a:endParaRPr>
          </a:p>
          <a:p>
            <a:pPr algn="ctr"/>
            <a:r>
              <a:rPr lang="pt-BR" sz="12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 (Site)</a:t>
            </a:r>
            <a:endParaRPr lang="en-US" sz="1200">
              <a:solidFill>
                <a:srgbClr val="0060FF"/>
              </a:solidFill>
              <a:latin typeface="Poppins"/>
            </a:endParaRPr>
          </a:p>
        </p:txBody>
      </p:sp>
      <p:sp>
        <p:nvSpPr>
          <p:cNvPr id="143" name="Google Shape;143;p6"/>
          <p:cNvSpPr txBox="1"/>
          <p:nvPr/>
        </p:nvSpPr>
        <p:spPr>
          <a:xfrm>
            <a:off x="545401" y="2124596"/>
            <a:ext cx="142217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i="1" dirty="0" err="1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User</a:t>
            </a:r>
            <a:r>
              <a:rPr lang="pt-BR" sz="2000" i="1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 Path</a:t>
            </a:r>
            <a:endParaRPr lang="en-US" sz="2000"/>
          </a:p>
        </p:txBody>
      </p:sp>
      <p:sp>
        <p:nvSpPr>
          <p:cNvPr id="146" name="Google Shape;146;p6"/>
          <p:cNvSpPr txBox="1"/>
          <p:nvPr/>
        </p:nvSpPr>
        <p:spPr>
          <a:xfrm>
            <a:off x="4234043" y="3663171"/>
            <a:ext cx="93675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Protocolo</a:t>
            </a:r>
            <a:endParaRPr lang="en-US" sz="12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2F4DFF-0E76-2F80-A016-8CA028C82743}"/>
              </a:ext>
            </a:extLst>
          </p:cNvPr>
          <p:cNvGrpSpPr/>
          <p:nvPr/>
        </p:nvGrpSpPr>
        <p:grpSpPr>
          <a:xfrm>
            <a:off x="3924992" y="3564710"/>
            <a:ext cx="298980" cy="233951"/>
            <a:chOff x="2549867" y="1653293"/>
            <a:chExt cx="230923" cy="170587"/>
          </a:xfrm>
        </p:grpSpPr>
        <p:cxnSp>
          <p:nvCxnSpPr>
            <p:cNvPr id="144" name="Google Shape;144;p6"/>
            <p:cNvCxnSpPr/>
            <p:nvPr/>
          </p:nvCxnSpPr>
          <p:spPr>
            <a:xfrm>
              <a:off x="2561454" y="1653293"/>
              <a:ext cx="219336" cy="4224"/>
            </a:xfrm>
            <a:prstGeom prst="straightConnector1">
              <a:avLst/>
            </a:prstGeom>
            <a:noFill/>
            <a:ln w="19050" cap="flat" cmpd="sng">
              <a:solidFill>
                <a:srgbClr val="0060FF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47" name="Google Shape;147;p6"/>
            <p:cNvCxnSpPr/>
            <p:nvPr/>
          </p:nvCxnSpPr>
          <p:spPr>
            <a:xfrm rot="10800000">
              <a:off x="2549867" y="1823880"/>
              <a:ext cx="222482" cy="0"/>
            </a:xfrm>
            <a:prstGeom prst="straightConnector1">
              <a:avLst/>
            </a:prstGeom>
            <a:noFill/>
            <a:ln w="19050" cap="flat" cmpd="sng">
              <a:solidFill>
                <a:srgbClr val="0060FF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49" name="Google Shape;149;p6"/>
          <p:cNvSpPr txBox="1"/>
          <p:nvPr/>
        </p:nvSpPr>
        <p:spPr>
          <a:xfrm>
            <a:off x="3546639" y="1847665"/>
            <a:ext cx="349642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Inserção e Requisição de Dados</a:t>
            </a:r>
            <a:endParaRPr lang="en-US" sz="1600">
              <a:latin typeface="Poppins"/>
            </a:endParaRPr>
          </a:p>
        </p:txBody>
      </p:sp>
      <p:pic>
        <p:nvPicPr>
          <p:cNvPr id="151" name="Google Shape;15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8330" y="6339773"/>
            <a:ext cx="301037" cy="2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6"/>
          <p:cNvSpPr txBox="1"/>
          <p:nvPr/>
        </p:nvSpPr>
        <p:spPr>
          <a:xfrm>
            <a:off x="4367806" y="6343700"/>
            <a:ext cx="15375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Browser/Internet</a:t>
            </a:r>
            <a:endParaRPr lang="en-US" sz="1200"/>
          </a:p>
        </p:txBody>
      </p:sp>
      <p:pic>
        <p:nvPicPr>
          <p:cNvPr id="153" name="Google Shape;15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79872" y="5999174"/>
            <a:ext cx="395812" cy="31845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6"/>
          <p:cNvSpPr txBox="1"/>
          <p:nvPr/>
        </p:nvSpPr>
        <p:spPr>
          <a:xfrm>
            <a:off x="4367915" y="6022637"/>
            <a:ext cx="174072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NoCrashApplication</a:t>
            </a:r>
            <a:endParaRPr lang="en-US" sz="1200">
              <a:solidFill>
                <a:srgbClr val="0060FF"/>
              </a:solidFill>
              <a:latin typeface="Poppins"/>
              <a:ea typeface="Poppins"/>
              <a:cs typeface="Poppins"/>
            </a:endParaRPr>
          </a:p>
        </p:txBody>
      </p:sp>
      <p:cxnSp>
        <p:nvCxnSpPr>
          <p:cNvPr id="133" name="Google Shape;133;p6"/>
          <p:cNvCxnSpPr/>
          <p:nvPr/>
        </p:nvCxnSpPr>
        <p:spPr>
          <a:xfrm>
            <a:off x="1516830" y="3652358"/>
            <a:ext cx="437232" cy="0"/>
          </a:xfrm>
          <a:prstGeom prst="straightConnector1">
            <a:avLst/>
          </a:prstGeom>
          <a:noFill/>
          <a:ln w="19050" cap="flat" cmpd="sng">
            <a:solidFill>
              <a:srgbClr val="0060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7" name="Google Shape;137;p6"/>
          <p:cNvSpPr txBox="1"/>
          <p:nvPr/>
        </p:nvSpPr>
        <p:spPr>
          <a:xfrm>
            <a:off x="277959" y="3923492"/>
            <a:ext cx="115701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060FF"/>
                </a:solidFill>
                <a:latin typeface="Poppins"/>
                <a:cs typeface="Poppins"/>
              </a:rPr>
              <a:t>Usuário</a:t>
            </a:r>
            <a:endParaRPr lang="en-US" sz="2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234524-9600-BF07-3DE8-E66B29050F50}"/>
              </a:ext>
            </a:extLst>
          </p:cNvPr>
          <p:cNvGrpSpPr/>
          <p:nvPr/>
        </p:nvGrpSpPr>
        <p:grpSpPr>
          <a:xfrm>
            <a:off x="2163376" y="2667085"/>
            <a:ext cx="1381330" cy="1389092"/>
            <a:chOff x="1078036" y="1219049"/>
            <a:chExt cx="1067716" cy="1067715"/>
          </a:xfrm>
        </p:grpSpPr>
        <p:pic>
          <p:nvPicPr>
            <p:cNvPr id="134" name="Google Shape;134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78036" y="1219049"/>
              <a:ext cx="1067716" cy="1067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74794" y="1589486"/>
              <a:ext cx="265386" cy="218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87786" y="1606762"/>
              <a:ext cx="183953" cy="1839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" name="Google Shape;138;p6"/>
          <p:cNvSpPr txBox="1"/>
          <p:nvPr/>
        </p:nvSpPr>
        <p:spPr>
          <a:xfrm>
            <a:off x="1960060" y="3829461"/>
            <a:ext cx="179430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Máquina do</a:t>
            </a:r>
            <a:endParaRPr lang="en-US" sz="2000">
              <a:ea typeface="Poppins"/>
            </a:endParaRPr>
          </a:p>
          <a:p>
            <a:pPr algn="ctr"/>
            <a:r>
              <a:rPr lang="pt-BR" sz="20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 Usuário</a:t>
            </a:r>
            <a:endParaRPr lang="en-US" sz="2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7246E-16BF-9C15-0CF3-59B5858EEEC4}"/>
              </a:ext>
            </a:extLst>
          </p:cNvPr>
          <p:cNvSpPr/>
          <p:nvPr/>
        </p:nvSpPr>
        <p:spPr>
          <a:xfrm>
            <a:off x="278228" y="2558487"/>
            <a:ext cx="3479843" cy="2185983"/>
          </a:xfrm>
          <a:prstGeom prst="rect">
            <a:avLst/>
          </a:prstGeom>
          <a:noFill/>
          <a:ln>
            <a:solidFill>
              <a:srgbClr val="0060FF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3179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C93F02-4F66-325E-48DD-AC6DE73CC6B5}"/>
              </a:ext>
            </a:extLst>
          </p:cNvPr>
          <p:cNvSpPr/>
          <p:nvPr/>
        </p:nvSpPr>
        <p:spPr>
          <a:xfrm>
            <a:off x="7781501" y="926178"/>
            <a:ext cx="3799260" cy="2513485"/>
          </a:xfrm>
          <a:prstGeom prst="rect">
            <a:avLst/>
          </a:prstGeom>
          <a:noFill/>
          <a:ln>
            <a:solidFill>
              <a:srgbClr val="00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3179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9DF9B0-0B06-7C35-F586-1EC4DBAA36A6}"/>
              </a:ext>
            </a:extLst>
          </p:cNvPr>
          <p:cNvSpPr/>
          <p:nvPr/>
        </p:nvSpPr>
        <p:spPr>
          <a:xfrm>
            <a:off x="7820326" y="3891853"/>
            <a:ext cx="3799260" cy="2513485"/>
          </a:xfrm>
          <a:prstGeom prst="rect">
            <a:avLst/>
          </a:prstGeom>
          <a:noFill/>
          <a:ln>
            <a:solidFill>
              <a:srgbClr val="00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3179"/>
          </a:p>
        </p:txBody>
      </p:sp>
      <p:pic>
        <p:nvPicPr>
          <p:cNvPr id="18" name="Google Shape;171;p7" descr="Icon&#10;&#10;Description automatically generated">
            <a:extLst>
              <a:ext uri="{FF2B5EF4-FFF2-40B4-BE49-F238E27FC236}">
                <a16:creationId xmlns:a16="http://schemas.microsoft.com/office/drawing/2014/main" id="{06A6F1D9-1A5A-70A7-02AB-CB1D08C6D7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3983" y="383658"/>
            <a:ext cx="2866016" cy="2924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72;p7" descr="A picture containing icon&#10;&#10;Description automatically generated">
            <a:extLst>
              <a:ext uri="{FF2B5EF4-FFF2-40B4-BE49-F238E27FC236}">
                <a16:creationId xmlns:a16="http://schemas.microsoft.com/office/drawing/2014/main" id="{DFEDD3AF-2B18-D475-7D4A-F1936CF751B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72689" y="4818123"/>
            <a:ext cx="567319" cy="56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74;p7" descr="Microsoft Azure – Wikipédia, a enciclopédia livre">
            <a:extLst>
              <a:ext uri="{FF2B5EF4-FFF2-40B4-BE49-F238E27FC236}">
                <a16:creationId xmlns:a16="http://schemas.microsoft.com/office/drawing/2014/main" id="{6B04CE0D-5138-64E8-9CAC-C678AF1A24E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56438" y="5771441"/>
            <a:ext cx="509706" cy="54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66;p7" descr="A picture containing icon&#10;&#10;Description automatically generated">
            <a:extLst>
              <a:ext uri="{FF2B5EF4-FFF2-40B4-BE49-F238E27FC236}">
                <a16:creationId xmlns:a16="http://schemas.microsoft.com/office/drawing/2014/main" id="{20FDD07A-B340-134C-2DB2-8C4E38FBE5F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26091" y="1868561"/>
            <a:ext cx="569112" cy="56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67;p7">
            <a:extLst>
              <a:ext uri="{FF2B5EF4-FFF2-40B4-BE49-F238E27FC236}">
                <a16:creationId xmlns:a16="http://schemas.microsoft.com/office/drawing/2014/main" id="{13EA4464-E629-BB15-A2F6-1D7BEF8B990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60885" y="1903461"/>
            <a:ext cx="544802" cy="53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68;p7" descr="aws ec2&quot; Icon - Download for free – Iconduck">
            <a:extLst>
              <a:ext uri="{FF2B5EF4-FFF2-40B4-BE49-F238E27FC236}">
                <a16:creationId xmlns:a16="http://schemas.microsoft.com/office/drawing/2014/main" id="{6487E232-5516-44A9-7A6F-713E016D1593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469478" y="2807183"/>
            <a:ext cx="419352" cy="49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69;p7" descr="Node js - Free logo icons">
            <a:extLst>
              <a:ext uri="{FF2B5EF4-FFF2-40B4-BE49-F238E27FC236}">
                <a16:creationId xmlns:a16="http://schemas.microsoft.com/office/drawing/2014/main" id="{2EB07F7C-A049-60A2-F361-256BD644D0D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119054" y="1903460"/>
            <a:ext cx="557940" cy="53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B8B6E4B3-CB41-1CCD-E474-584BF467A3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30229" y="4780607"/>
            <a:ext cx="571549" cy="6147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D3D624-7072-6A46-8BFA-9BD05C4AEB8C}"/>
              </a:ext>
            </a:extLst>
          </p:cNvPr>
          <p:cNvSpPr txBox="1"/>
          <p:nvPr/>
        </p:nvSpPr>
        <p:spPr>
          <a:xfrm>
            <a:off x="8883421" y="655697"/>
            <a:ext cx="165681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rgbClr val="0060FF"/>
                </a:solidFill>
                <a:latin typeface="Poppins"/>
              </a:rPr>
              <a:t>Server do Site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022EC-C0D4-9E64-5282-BB8FB83A78D0}"/>
              </a:ext>
            </a:extLst>
          </p:cNvPr>
          <p:cNvSpPr txBox="1"/>
          <p:nvPr/>
        </p:nvSpPr>
        <p:spPr>
          <a:xfrm>
            <a:off x="8453307" y="3610275"/>
            <a:ext cx="252231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rgbClr val="0060FF"/>
                </a:solidFill>
                <a:latin typeface="Poppins"/>
              </a:rPr>
              <a:t>Database </a:t>
            </a:r>
            <a:r>
              <a:rPr lang="en-US" sz="1600" dirty="0" err="1">
                <a:solidFill>
                  <a:srgbClr val="0060FF"/>
                </a:solidFill>
                <a:latin typeface="Poppins"/>
              </a:rPr>
              <a:t>HardSystem</a:t>
            </a:r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88F306-3129-23F0-90B9-3F614B701E2B}"/>
              </a:ext>
            </a:extLst>
          </p:cNvPr>
          <p:cNvSpPr/>
          <p:nvPr/>
        </p:nvSpPr>
        <p:spPr>
          <a:xfrm>
            <a:off x="7600457" y="481976"/>
            <a:ext cx="4233032" cy="6122170"/>
          </a:xfrm>
          <a:prstGeom prst="rect">
            <a:avLst/>
          </a:prstGeom>
          <a:noFill/>
          <a:ln>
            <a:solidFill>
              <a:srgbClr val="00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3179"/>
          </a:p>
        </p:txBody>
      </p:sp>
      <p:pic>
        <p:nvPicPr>
          <p:cNvPr id="32" name="Google Shape;175;p7" descr="A picture containing text&#10;&#10;Description automatically generated">
            <a:extLst>
              <a:ext uri="{FF2B5EF4-FFF2-40B4-BE49-F238E27FC236}">
                <a16:creationId xmlns:a16="http://schemas.microsoft.com/office/drawing/2014/main" id="{764D9BFF-0EF2-B980-4758-46266FC6E1D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7761" y="6075775"/>
            <a:ext cx="521707" cy="50183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76;p7">
            <a:extLst>
              <a:ext uri="{FF2B5EF4-FFF2-40B4-BE49-F238E27FC236}">
                <a16:creationId xmlns:a16="http://schemas.microsoft.com/office/drawing/2014/main" id="{12AAD52E-FD94-45A7-D70D-916B129B40B9}"/>
              </a:ext>
            </a:extLst>
          </p:cNvPr>
          <p:cNvSpPr txBox="1"/>
          <p:nvPr/>
        </p:nvSpPr>
        <p:spPr>
          <a:xfrm>
            <a:off x="768613" y="6025905"/>
            <a:ext cx="297225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Front-</a:t>
            </a:r>
            <a:r>
              <a:rPr lang="pt-BR" sz="1200" dirty="0" err="1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End</a:t>
            </a:r>
            <a:r>
              <a:rPr lang="pt-BR" sz="12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 – (HTML, CSS, JS, </a:t>
            </a:r>
            <a:r>
              <a:rPr lang="pt-BR" sz="1200" dirty="0" err="1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ChartJS</a:t>
            </a:r>
            <a:r>
              <a:rPr lang="pt-BR" sz="1200" dirty="0">
                <a:solidFill>
                  <a:srgbClr val="0060F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lang="en-US" sz="1200">
              <a:latin typeface="Poppins"/>
            </a:endParaRPr>
          </a:p>
        </p:txBody>
      </p:sp>
      <p:pic>
        <p:nvPicPr>
          <p:cNvPr id="41" name="Picture 41" descr="Icon&#10;&#10;Description automatically generated">
            <a:extLst>
              <a:ext uri="{FF2B5EF4-FFF2-40B4-BE49-F238E27FC236}">
                <a16:creationId xmlns:a16="http://schemas.microsoft.com/office/drawing/2014/main" id="{A6B17390-D5EF-C766-EA01-0E8D960947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4694" y="3056744"/>
            <a:ext cx="781989" cy="78198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0B8CFC1-304B-3C20-89BF-8347E2EED7A9}"/>
              </a:ext>
            </a:extLst>
          </p:cNvPr>
          <p:cNvSpPr txBox="1"/>
          <p:nvPr/>
        </p:nvSpPr>
        <p:spPr>
          <a:xfrm>
            <a:off x="4372131" y="3410261"/>
            <a:ext cx="6495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0060FF"/>
                </a:solidFill>
                <a:latin typeface="Poppins"/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257512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/>
          <p:nvPr/>
        </p:nvSpPr>
        <p:spPr>
          <a:xfrm>
            <a:off x="10229622" y="-2355"/>
            <a:ext cx="1975691" cy="6862710"/>
          </a:xfrm>
          <a:prstGeom prst="rect">
            <a:avLst/>
          </a:prstGeom>
          <a:solidFill>
            <a:srgbClr val="004B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1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09" y="1484556"/>
            <a:ext cx="8437248" cy="51224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124734-DA0F-63EA-ECA8-3BAE32D103CD}"/>
              </a:ext>
            </a:extLst>
          </p:cNvPr>
          <p:cNvSpPr txBox="1"/>
          <p:nvPr/>
        </p:nvSpPr>
        <p:spPr>
          <a:xfrm>
            <a:off x="437213" y="437212"/>
            <a:ext cx="934386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dirty="0">
                <a:solidFill>
                  <a:srgbClr val="0060FF"/>
                </a:solidFill>
                <a:latin typeface="Poppins"/>
              </a:rPr>
              <a:t>Diagrama do Banco de Dados</a:t>
            </a:r>
            <a:endParaRPr lang="en-US" sz="4400" dirty="0">
              <a:latin typeface="Poppins"/>
            </a:endParaRPr>
          </a:p>
        </p:txBody>
      </p:sp>
      <p:pic>
        <p:nvPicPr>
          <p:cNvPr id="3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CB275C4-C2C3-5012-8F2C-1F8C8E8D3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7102" y="3063381"/>
            <a:ext cx="981075" cy="981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Vinicius Soares</dc:creator>
  <cp:revision>1201</cp:revision>
  <dcterms:created xsi:type="dcterms:W3CDTF">2022-11-25T22:36:22Z</dcterms:created>
  <dcterms:modified xsi:type="dcterms:W3CDTF">2022-11-29T11:04:13Z</dcterms:modified>
</cp:coreProperties>
</file>